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6"/>
  </p:notesMasterIdLst>
  <p:handoutMasterIdLst>
    <p:handoutMasterId r:id="rId47"/>
  </p:handoutMasterIdLst>
  <p:sldIdLst>
    <p:sldId id="292" r:id="rId5"/>
    <p:sldId id="275" r:id="rId6"/>
    <p:sldId id="276" r:id="rId7"/>
    <p:sldId id="277" r:id="rId8"/>
    <p:sldId id="278" r:id="rId9"/>
    <p:sldId id="296" r:id="rId10"/>
    <p:sldId id="297" r:id="rId11"/>
    <p:sldId id="301" r:id="rId12"/>
    <p:sldId id="300" r:id="rId13"/>
    <p:sldId id="319" r:id="rId14"/>
    <p:sldId id="302" r:id="rId15"/>
    <p:sldId id="303" r:id="rId16"/>
    <p:sldId id="279" r:id="rId17"/>
    <p:sldId id="327" r:id="rId18"/>
    <p:sldId id="304" r:id="rId19"/>
    <p:sldId id="305" r:id="rId20"/>
    <p:sldId id="306" r:id="rId21"/>
    <p:sldId id="307" r:id="rId22"/>
    <p:sldId id="308" r:id="rId23"/>
    <p:sldId id="309" r:id="rId24"/>
    <p:sldId id="310" r:id="rId25"/>
    <p:sldId id="311" r:id="rId26"/>
    <p:sldId id="312" r:id="rId27"/>
    <p:sldId id="315" r:id="rId28"/>
    <p:sldId id="329" r:id="rId29"/>
    <p:sldId id="330" r:id="rId30"/>
    <p:sldId id="294" r:id="rId31"/>
    <p:sldId id="313" r:id="rId32"/>
    <p:sldId id="314" r:id="rId33"/>
    <p:sldId id="321" r:id="rId34"/>
    <p:sldId id="322" r:id="rId35"/>
    <p:sldId id="323" r:id="rId36"/>
    <p:sldId id="326" r:id="rId37"/>
    <p:sldId id="316" r:id="rId38"/>
    <p:sldId id="317" r:id="rId39"/>
    <p:sldId id="318" r:id="rId40"/>
    <p:sldId id="328" r:id="rId41"/>
    <p:sldId id="331" r:id="rId42"/>
    <p:sldId id="332" r:id="rId43"/>
    <p:sldId id="325" r:id="rId44"/>
    <p:sldId id="28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071437-5679-40C1-ABFB-EE599B6B8B17}">
          <p14:sldIdLst>
            <p14:sldId id="292"/>
            <p14:sldId id="275"/>
            <p14:sldId id="276"/>
            <p14:sldId id="277"/>
            <p14:sldId id="278"/>
            <p14:sldId id="296"/>
            <p14:sldId id="297"/>
            <p14:sldId id="301"/>
            <p14:sldId id="300"/>
            <p14:sldId id="319"/>
            <p14:sldId id="302"/>
            <p14:sldId id="303"/>
            <p14:sldId id="279"/>
            <p14:sldId id="327"/>
            <p14:sldId id="304"/>
            <p14:sldId id="305"/>
            <p14:sldId id="306"/>
            <p14:sldId id="307"/>
            <p14:sldId id="308"/>
            <p14:sldId id="309"/>
            <p14:sldId id="310"/>
            <p14:sldId id="311"/>
            <p14:sldId id="312"/>
            <p14:sldId id="315"/>
            <p14:sldId id="329"/>
            <p14:sldId id="330"/>
            <p14:sldId id="294"/>
            <p14:sldId id="313"/>
            <p14:sldId id="314"/>
            <p14:sldId id="321"/>
            <p14:sldId id="322"/>
            <p14:sldId id="323"/>
            <p14:sldId id="326"/>
            <p14:sldId id="316"/>
            <p14:sldId id="317"/>
            <p14:sldId id="318"/>
            <p14:sldId id="328"/>
            <p14:sldId id="331"/>
            <p14:sldId id="332"/>
            <p14:sldId id="325"/>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TYAJIT DEBNATH" initials="SD" lastIdx="1" clrIdx="0">
    <p:extLst>
      <p:ext uri="{19B8F6BF-5375-455C-9EA6-DF929625EA0E}">
        <p15:presenceInfo xmlns:p15="http://schemas.microsoft.com/office/powerpoint/2012/main" userId="cf0fe630eedcd1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5634"/>
  </p:normalViewPr>
  <p:slideViewPr>
    <p:cSldViewPr snapToGrid="0" showGuides="1">
      <p:cViewPr varScale="1">
        <p:scale>
          <a:sx n="72" d="100"/>
          <a:sy n="72" d="100"/>
        </p:scale>
        <p:origin x="516"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5/27/2023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2023/5/27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880906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22</a:t>
            </a:fld>
            <a:endParaRPr lang="zh-CN" altLang="en-US"/>
          </a:p>
        </p:txBody>
      </p:sp>
    </p:spTree>
    <p:extLst>
      <p:ext uri="{BB962C8B-B14F-4D97-AF65-F5344CB8AC3E}">
        <p14:creationId xmlns:p14="http://schemas.microsoft.com/office/powerpoint/2010/main" val="81239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23</a:t>
            </a:fld>
            <a:endParaRPr lang="zh-CN" altLang="en-US"/>
          </a:p>
        </p:txBody>
      </p:sp>
    </p:spTree>
    <p:extLst>
      <p:ext uri="{BB962C8B-B14F-4D97-AF65-F5344CB8AC3E}">
        <p14:creationId xmlns:p14="http://schemas.microsoft.com/office/powerpoint/2010/main" val="1908402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24</a:t>
            </a:fld>
            <a:endParaRPr lang="zh-CN" altLang="en-US"/>
          </a:p>
        </p:txBody>
      </p:sp>
    </p:spTree>
    <p:extLst>
      <p:ext uri="{BB962C8B-B14F-4D97-AF65-F5344CB8AC3E}">
        <p14:creationId xmlns:p14="http://schemas.microsoft.com/office/powerpoint/2010/main" val="1649250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28</a:t>
            </a:fld>
            <a:endParaRPr lang="zh-CN" altLang="en-US"/>
          </a:p>
        </p:txBody>
      </p:sp>
    </p:spTree>
    <p:extLst>
      <p:ext uri="{BB962C8B-B14F-4D97-AF65-F5344CB8AC3E}">
        <p14:creationId xmlns:p14="http://schemas.microsoft.com/office/powerpoint/2010/main" val="5403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29</a:t>
            </a:fld>
            <a:endParaRPr lang="zh-CN" altLang="en-US"/>
          </a:p>
        </p:txBody>
      </p:sp>
    </p:spTree>
    <p:extLst>
      <p:ext uri="{BB962C8B-B14F-4D97-AF65-F5344CB8AC3E}">
        <p14:creationId xmlns:p14="http://schemas.microsoft.com/office/powerpoint/2010/main" val="29214480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34</a:t>
            </a:fld>
            <a:endParaRPr lang="zh-CN" altLang="en-US"/>
          </a:p>
        </p:txBody>
      </p:sp>
    </p:spTree>
    <p:extLst>
      <p:ext uri="{BB962C8B-B14F-4D97-AF65-F5344CB8AC3E}">
        <p14:creationId xmlns:p14="http://schemas.microsoft.com/office/powerpoint/2010/main" val="3598980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35</a:t>
            </a:fld>
            <a:endParaRPr lang="zh-CN" altLang="en-US"/>
          </a:p>
        </p:txBody>
      </p:sp>
    </p:spTree>
    <p:extLst>
      <p:ext uri="{BB962C8B-B14F-4D97-AF65-F5344CB8AC3E}">
        <p14:creationId xmlns:p14="http://schemas.microsoft.com/office/powerpoint/2010/main" val="381010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36</a:t>
            </a:fld>
            <a:endParaRPr lang="zh-CN" altLang="en-US"/>
          </a:p>
        </p:txBody>
      </p:sp>
    </p:spTree>
    <p:extLst>
      <p:ext uri="{BB962C8B-B14F-4D97-AF65-F5344CB8AC3E}">
        <p14:creationId xmlns:p14="http://schemas.microsoft.com/office/powerpoint/2010/main" val="1233790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37</a:t>
            </a:fld>
            <a:endParaRPr lang="zh-CN" altLang="en-US"/>
          </a:p>
        </p:txBody>
      </p:sp>
    </p:spTree>
    <p:extLst>
      <p:ext uri="{BB962C8B-B14F-4D97-AF65-F5344CB8AC3E}">
        <p14:creationId xmlns:p14="http://schemas.microsoft.com/office/powerpoint/2010/main" val="994266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404198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301254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228129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1666238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18</a:t>
            </a:fld>
            <a:endParaRPr lang="zh-CN" altLang="en-US"/>
          </a:p>
        </p:txBody>
      </p:sp>
    </p:spTree>
    <p:extLst>
      <p:ext uri="{BB962C8B-B14F-4D97-AF65-F5344CB8AC3E}">
        <p14:creationId xmlns:p14="http://schemas.microsoft.com/office/powerpoint/2010/main" val="446423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19</a:t>
            </a:fld>
            <a:endParaRPr lang="zh-CN" altLang="en-US"/>
          </a:p>
        </p:txBody>
      </p:sp>
    </p:spTree>
    <p:extLst>
      <p:ext uri="{BB962C8B-B14F-4D97-AF65-F5344CB8AC3E}">
        <p14:creationId xmlns:p14="http://schemas.microsoft.com/office/powerpoint/2010/main" val="3386464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20</a:t>
            </a:fld>
            <a:endParaRPr lang="zh-CN" altLang="en-US"/>
          </a:p>
        </p:txBody>
      </p:sp>
    </p:spTree>
    <p:extLst>
      <p:ext uri="{BB962C8B-B14F-4D97-AF65-F5344CB8AC3E}">
        <p14:creationId xmlns:p14="http://schemas.microsoft.com/office/powerpoint/2010/main" val="1050089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2024890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Sentiment Analysis</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Sentiment Analysis</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Sentiment Analysis</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Sentiment Analysis</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Sentiment Analysis</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Sentiment Analysis</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Sentiment Analysis</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Sentiment Analysis</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Sentiment Analysis</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Sentiment Analysis</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Sentiment Analysis</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Sentiment Analysis</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5" Type="http://schemas.openxmlformats.org/officeDocument/2006/relationships/image" Target="../media/image38.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tx2">
              <a:lumMod val="50000"/>
              <a:lumOff val="5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84764" y="2057883"/>
            <a:ext cx="5257793" cy="2057441"/>
          </a:xfrm>
        </p:spPr>
        <p:txBody>
          <a:bodyPr/>
          <a:lstStyle/>
          <a:p>
            <a:pPr algn="just"/>
            <a:r>
              <a:rPr lang="en-US" sz="2800" dirty="0"/>
              <a:t>Comparative study of machine learning and deep learning algorithms along with BERT on the Movie review dataset</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6372" y="5334222"/>
            <a:ext cx="2144480" cy="760288"/>
          </a:xfrm>
        </p:spPr>
        <p:txBody>
          <a:bodyPr/>
          <a:lstStyle/>
          <a:p>
            <a:r>
              <a:rPr lang="en-US" dirty="0"/>
              <a:t>Souptik Nag</a:t>
            </a:r>
          </a:p>
          <a:p>
            <a:r>
              <a:rPr lang="en-US" dirty="0"/>
              <a:t>Satyajit Debnath</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2"/>
          <a:srcRect l="19769" t="-11565" r="19184" b="-13245"/>
          <a:stretch/>
        </p:blipFill>
        <p:spPr>
          <a:xfrm>
            <a:off x="6742557" y="838985"/>
            <a:ext cx="4097078" cy="4711656"/>
          </a:xfrm>
          <a:ln>
            <a:solidFill>
              <a:srgbClr val="446992"/>
            </a:solidFill>
          </a:ln>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AutoShape 2">
            <a:extLst>
              <a:ext uri="{FF2B5EF4-FFF2-40B4-BE49-F238E27FC236}">
                <a16:creationId xmlns:a16="http://schemas.microsoft.com/office/drawing/2014/main" id="{C6620DE8-A729-2663-62C4-57EE846294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EEB6-553E-46B5-9B74-0BB51D4E80FA}"/>
              </a:ext>
            </a:extLst>
          </p:cNvPr>
          <p:cNvSpPr>
            <a:spLocks noGrp="1"/>
          </p:cNvSpPr>
          <p:nvPr>
            <p:ph type="title"/>
          </p:nvPr>
        </p:nvSpPr>
        <p:spPr>
          <a:xfrm>
            <a:off x="179457" y="167437"/>
            <a:ext cx="8600559" cy="912296"/>
          </a:xfrm>
        </p:spPr>
        <p:txBody>
          <a:bodyPr/>
          <a:lstStyle/>
          <a:p>
            <a:r>
              <a:rPr lang="en-US" dirty="0"/>
              <a:t>Co-occurrence matrix used in GloVe</a:t>
            </a:r>
            <a:endParaRPr lang="en-IN" dirty="0"/>
          </a:p>
        </p:txBody>
      </p:sp>
      <p:sp>
        <p:nvSpPr>
          <p:cNvPr id="4" name="Footer Placeholder 3">
            <a:extLst>
              <a:ext uri="{FF2B5EF4-FFF2-40B4-BE49-F238E27FC236}">
                <a16:creationId xmlns:a16="http://schemas.microsoft.com/office/drawing/2014/main" id="{91D9E544-DB36-EAC4-489A-5DD0D08A7497}"/>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DCDCD8E6-B4D4-A5B3-E290-541C4C647CF1}"/>
              </a:ext>
            </a:extLst>
          </p:cNvPr>
          <p:cNvSpPr>
            <a:spLocks noGrp="1"/>
          </p:cNvSpPr>
          <p:nvPr>
            <p:ph type="sldNum" sz="quarter" idx="29"/>
          </p:nvPr>
        </p:nvSpPr>
        <p:spPr/>
        <p:txBody>
          <a:bodyPr/>
          <a:lstStyle/>
          <a:p>
            <a:fld id="{47FEACEE-25B4-4A2D-B147-27296E36371D}" type="slidenum">
              <a:rPr lang="en-US" altLang="zh-CN" smtClean="0"/>
              <a:pPr/>
              <a:t>10</a:t>
            </a:fld>
            <a:endParaRPr lang="en-US" altLang="zh-CN" dirty="0"/>
          </a:p>
        </p:txBody>
      </p:sp>
      <p:pic>
        <p:nvPicPr>
          <p:cNvPr id="7" name="Picture 6">
            <a:extLst>
              <a:ext uri="{FF2B5EF4-FFF2-40B4-BE49-F238E27FC236}">
                <a16:creationId xmlns:a16="http://schemas.microsoft.com/office/drawing/2014/main" id="{F124E6DC-61F8-D9EE-9226-11E457D42BE4}"/>
              </a:ext>
            </a:extLst>
          </p:cNvPr>
          <p:cNvPicPr>
            <a:picLocks noChangeAspect="1"/>
          </p:cNvPicPr>
          <p:nvPr/>
        </p:nvPicPr>
        <p:blipFill rotWithShape="1">
          <a:blip r:embed="rId2"/>
          <a:srcRect l="11505" t="18511" r="39563" b="19094"/>
          <a:stretch/>
        </p:blipFill>
        <p:spPr>
          <a:xfrm>
            <a:off x="1938892" y="1019582"/>
            <a:ext cx="8314216" cy="5051169"/>
          </a:xfrm>
          <a:prstGeom prst="rect">
            <a:avLst/>
          </a:prstGeom>
        </p:spPr>
      </p:pic>
    </p:spTree>
    <p:extLst>
      <p:ext uri="{BB962C8B-B14F-4D97-AF65-F5344CB8AC3E}">
        <p14:creationId xmlns:p14="http://schemas.microsoft.com/office/powerpoint/2010/main" val="3692933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4005-2E45-6987-89F2-88CB1A438FEA}"/>
              </a:ext>
            </a:extLst>
          </p:cNvPr>
          <p:cNvSpPr>
            <a:spLocks noGrp="1"/>
          </p:cNvSpPr>
          <p:nvPr>
            <p:ph type="title"/>
          </p:nvPr>
        </p:nvSpPr>
        <p:spPr>
          <a:xfrm>
            <a:off x="143946" y="67423"/>
            <a:ext cx="10515600" cy="1115434"/>
          </a:xfrm>
        </p:spPr>
        <p:txBody>
          <a:bodyPr/>
          <a:lstStyle/>
          <a:p>
            <a:r>
              <a:rPr lang="en-US" sz="3600" b="1" i="0" dirty="0">
                <a:solidFill>
                  <a:srgbClr val="111111"/>
                </a:solidFill>
                <a:effectLst/>
                <a:latin typeface="open sans" panose="020B0606030504020204" pitchFamily="34" charset="0"/>
              </a:rPr>
              <a:t>GloVe — Global Vectors for Word Representation</a:t>
            </a:r>
            <a:endParaRPr lang="en-IN" sz="3600" dirty="0"/>
          </a:p>
        </p:txBody>
      </p:sp>
      <p:sp>
        <p:nvSpPr>
          <p:cNvPr id="4" name="Footer Placeholder 3">
            <a:extLst>
              <a:ext uri="{FF2B5EF4-FFF2-40B4-BE49-F238E27FC236}">
                <a16:creationId xmlns:a16="http://schemas.microsoft.com/office/drawing/2014/main" id="{D4C0F682-27E4-3471-71FD-218B3AF4CE9B}"/>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5C6CB74C-42A9-DDBD-62EC-57AC0B920831}"/>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sp>
        <p:nvSpPr>
          <p:cNvPr id="7" name="TextBox 6">
            <a:extLst>
              <a:ext uri="{FF2B5EF4-FFF2-40B4-BE49-F238E27FC236}">
                <a16:creationId xmlns:a16="http://schemas.microsoft.com/office/drawing/2014/main" id="{DD9DC23B-0E58-2CFF-BDEA-3908A335F4A8}"/>
              </a:ext>
            </a:extLst>
          </p:cNvPr>
          <p:cNvSpPr txBox="1"/>
          <p:nvPr/>
        </p:nvSpPr>
        <p:spPr>
          <a:xfrm>
            <a:off x="1096392" y="1257955"/>
            <a:ext cx="9823141" cy="1015663"/>
          </a:xfrm>
          <a:prstGeom prst="rect">
            <a:avLst/>
          </a:prstGeom>
          <a:noFill/>
        </p:spPr>
        <p:txBody>
          <a:bodyPr wrap="square">
            <a:spAutoFit/>
          </a:bodyPr>
          <a:lstStyle/>
          <a:p>
            <a:r>
              <a:rPr lang="en-US" sz="2000" b="0" i="1" dirty="0">
                <a:effectLst/>
                <a:latin typeface="sohne"/>
              </a:rPr>
              <a:t>Compared to the raw probabilities, the </a:t>
            </a:r>
            <a:r>
              <a:rPr lang="en-US" sz="2000" b="1" i="1" dirty="0">
                <a:effectLst/>
                <a:latin typeface="sohne"/>
              </a:rPr>
              <a:t>ratio of probabilities </a:t>
            </a:r>
            <a:r>
              <a:rPr lang="en-US" sz="2000" b="0" i="1" dirty="0">
                <a:effectLst/>
                <a:latin typeface="sohne"/>
              </a:rPr>
              <a:t>is better able to distinguish relevant words (solid and gas) from irrelevant words (water and fashion) and it is also better able to discriminate between the two relevant words.</a:t>
            </a:r>
            <a:endParaRPr lang="en-IN" sz="2000" dirty="0"/>
          </a:p>
        </p:txBody>
      </p:sp>
      <p:sp>
        <p:nvSpPr>
          <p:cNvPr id="9" name="TextBox 8">
            <a:extLst>
              <a:ext uri="{FF2B5EF4-FFF2-40B4-BE49-F238E27FC236}">
                <a16:creationId xmlns:a16="http://schemas.microsoft.com/office/drawing/2014/main" id="{70448FB5-2EB8-AFF6-0913-D22A9F2F2B14}"/>
              </a:ext>
            </a:extLst>
          </p:cNvPr>
          <p:cNvSpPr txBox="1"/>
          <p:nvPr/>
        </p:nvSpPr>
        <p:spPr>
          <a:xfrm>
            <a:off x="253813" y="2253562"/>
            <a:ext cx="6116714" cy="369332"/>
          </a:xfrm>
          <a:prstGeom prst="rect">
            <a:avLst/>
          </a:prstGeom>
          <a:noFill/>
        </p:spPr>
        <p:txBody>
          <a:bodyPr wrap="square">
            <a:spAutoFit/>
          </a:bodyPr>
          <a:lstStyle/>
          <a:p>
            <a:pPr algn="l"/>
            <a:r>
              <a:rPr lang="en-US" b="1" i="0" dirty="0">
                <a:solidFill>
                  <a:srgbClr val="292929"/>
                </a:solidFill>
                <a:effectLst/>
                <a:latin typeface="sohne"/>
              </a:rPr>
              <a:t>Semantic Relational Representation of Words using GloVe:</a:t>
            </a:r>
          </a:p>
        </p:txBody>
      </p:sp>
      <p:pic>
        <p:nvPicPr>
          <p:cNvPr id="11" name="Picture 10">
            <a:extLst>
              <a:ext uri="{FF2B5EF4-FFF2-40B4-BE49-F238E27FC236}">
                <a16:creationId xmlns:a16="http://schemas.microsoft.com/office/drawing/2014/main" id="{3EA84E16-4073-77B9-FD23-B0E7D6A497E6}"/>
              </a:ext>
            </a:extLst>
          </p:cNvPr>
          <p:cNvPicPr>
            <a:picLocks noChangeAspect="1"/>
          </p:cNvPicPr>
          <p:nvPr/>
        </p:nvPicPr>
        <p:blipFill rotWithShape="1">
          <a:blip r:embed="rId2"/>
          <a:srcRect l="19296" t="30938" r="19431" b="22719"/>
          <a:stretch/>
        </p:blipFill>
        <p:spPr>
          <a:xfrm>
            <a:off x="2030452" y="2622893"/>
            <a:ext cx="8963656" cy="3813417"/>
          </a:xfrm>
          <a:prstGeom prst="rect">
            <a:avLst/>
          </a:prstGeom>
        </p:spPr>
      </p:pic>
    </p:spTree>
    <p:extLst>
      <p:ext uri="{BB962C8B-B14F-4D97-AF65-F5344CB8AC3E}">
        <p14:creationId xmlns:p14="http://schemas.microsoft.com/office/powerpoint/2010/main" val="2493559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5511-CD98-1BAC-5370-7F1A2F11126E}"/>
              </a:ext>
            </a:extLst>
          </p:cNvPr>
          <p:cNvSpPr>
            <a:spLocks noGrp="1"/>
          </p:cNvSpPr>
          <p:nvPr>
            <p:ph type="title"/>
          </p:nvPr>
        </p:nvSpPr>
        <p:spPr>
          <a:xfrm>
            <a:off x="213633" y="133165"/>
            <a:ext cx="10515600" cy="452762"/>
          </a:xfrm>
        </p:spPr>
        <p:txBody>
          <a:bodyPr/>
          <a:lstStyle/>
          <a:p>
            <a:r>
              <a:rPr lang="en-US" sz="3600" dirty="0"/>
              <a:t>Algorithm for word embedding using GloVe</a:t>
            </a:r>
            <a:endParaRPr lang="en-IN" sz="3600" dirty="0"/>
          </a:p>
        </p:txBody>
      </p:sp>
      <p:sp>
        <p:nvSpPr>
          <p:cNvPr id="4" name="Footer Placeholder 3">
            <a:extLst>
              <a:ext uri="{FF2B5EF4-FFF2-40B4-BE49-F238E27FC236}">
                <a16:creationId xmlns:a16="http://schemas.microsoft.com/office/drawing/2014/main" id="{745DDC7D-0C03-D673-3045-E626282E6559}"/>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94036CF4-6FF7-269D-F732-62686E9E23C5}"/>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7" name="TextBox 6">
            <a:extLst>
              <a:ext uri="{FF2B5EF4-FFF2-40B4-BE49-F238E27FC236}">
                <a16:creationId xmlns:a16="http://schemas.microsoft.com/office/drawing/2014/main" id="{080350D1-DC0F-6869-614D-A90AE0D4847D}"/>
              </a:ext>
            </a:extLst>
          </p:cNvPr>
          <p:cNvSpPr txBox="1"/>
          <p:nvPr/>
        </p:nvSpPr>
        <p:spPr>
          <a:xfrm>
            <a:off x="342589" y="574376"/>
            <a:ext cx="8513685" cy="1938992"/>
          </a:xfrm>
          <a:prstGeom prst="rect">
            <a:avLst/>
          </a:prstGeom>
          <a:noFill/>
        </p:spPr>
        <p:txBody>
          <a:bodyPr wrap="square">
            <a:spAutoFit/>
          </a:bodyPr>
          <a:lstStyle/>
          <a:p>
            <a:pPr algn="l" fontAlgn="base">
              <a:buFont typeface="Arial" panose="020B0604020202020204" pitchFamily="34" charset="0"/>
              <a:buChar char="•"/>
            </a:pPr>
            <a:r>
              <a:rPr lang="en-US" sz="2000" b="0" i="0" dirty="0">
                <a:effectLst/>
                <a:latin typeface="urw-din"/>
              </a:rPr>
              <a:t>Preprocess the text data.</a:t>
            </a:r>
          </a:p>
          <a:p>
            <a:pPr algn="l" fontAlgn="base">
              <a:buFont typeface="Arial" panose="020B0604020202020204" pitchFamily="34" charset="0"/>
              <a:buChar char="•"/>
            </a:pPr>
            <a:r>
              <a:rPr lang="en-US" sz="2000" b="0" i="0" dirty="0">
                <a:effectLst/>
                <a:latin typeface="urw-din"/>
              </a:rPr>
              <a:t>Created the dictionary.</a:t>
            </a:r>
          </a:p>
          <a:p>
            <a:pPr algn="l" fontAlgn="base">
              <a:buFont typeface="Arial" panose="020B0604020202020204" pitchFamily="34" charset="0"/>
              <a:buChar char="•"/>
            </a:pPr>
            <a:r>
              <a:rPr lang="en-US" sz="2000" b="0" i="0" dirty="0">
                <a:effectLst/>
                <a:latin typeface="urw-din"/>
              </a:rPr>
              <a:t>Traverse the glove file of a specific dimension and compare each word with all words in the dictionary,</a:t>
            </a:r>
          </a:p>
          <a:p>
            <a:pPr algn="l" fontAlgn="base">
              <a:buFont typeface="Arial" panose="020B0604020202020204" pitchFamily="34" charset="0"/>
              <a:buChar char="•"/>
            </a:pPr>
            <a:r>
              <a:rPr lang="en-US" sz="2000" b="0" i="0" dirty="0">
                <a:effectLst/>
                <a:latin typeface="urw-din"/>
              </a:rPr>
              <a:t>if a match occurs, copy the equivalent vector from the glove and paste into 	embedding_matrix at the corresponding index</a:t>
            </a:r>
          </a:p>
        </p:txBody>
      </p:sp>
      <p:sp>
        <p:nvSpPr>
          <p:cNvPr id="8" name="Rectangle 1">
            <a:extLst>
              <a:ext uri="{FF2B5EF4-FFF2-40B4-BE49-F238E27FC236}">
                <a16:creationId xmlns:a16="http://schemas.microsoft.com/office/drawing/2014/main" id="{08F5F4A4-9F23-5AC6-3847-823FA2470E60}"/>
              </a:ext>
            </a:extLst>
          </p:cNvPr>
          <p:cNvSpPr>
            <a:spLocks noChangeArrowheads="1"/>
          </p:cNvSpPr>
          <p:nvPr/>
        </p:nvSpPr>
        <p:spPr bwMode="auto">
          <a:xfrm>
            <a:off x="484632" y="3264481"/>
            <a:ext cx="11100727" cy="2557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effectLst/>
                <a:latin typeface="urw-din"/>
              </a:rPr>
              <a:t>   Example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effectLst/>
                <a:latin typeface="urw-din"/>
              </a:rPr>
              <a:t>Vocabulary is the collection of all unique words present in the training dataset. The first dataset is tokenized into words, then all the frequency of each word is counted. Then words are sorted in decreasing order of their frequencies. Words having high frequency are placed at the beginning of the dictionary.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Consolas" panose="020B0609020204030204" pitchFamily="49" charset="0"/>
              </a:rPr>
              <a:t>Dataset= {The peon is ringing the bell} Vocabulary= {'The':2, 'peon':1, 'is':1, 'ringing':1}</a:t>
            </a:r>
            <a:r>
              <a:rPr kumimoji="0" lang="en-US" altLang="en-US" sz="1050" b="0" i="0" u="none" strike="noStrike" cap="none" normalizeH="0" baseline="0" dirty="0">
                <a:ln>
                  <a:noFill/>
                </a:ln>
                <a:effectLst/>
              </a:rPr>
              <a:t> </a:t>
            </a:r>
            <a:endParaRPr kumimoji="0" lang="en-US" altLang="en-US" sz="2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1493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4" y="40032"/>
            <a:ext cx="10889796" cy="645624"/>
          </a:xfrm>
        </p:spPr>
        <p:txBody>
          <a:bodyPr/>
          <a:lstStyle/>
          <a:p>
            <a:r>
              <a:rPr lang="en-US" dirty="0"/>
              <a:t>Work Analysis: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319596" y="951676"/>
            <a:ext cx="11475722" cy="5170646"/>
          </a:xfrm>
          <a:prstGeom prst="rect">
            <a:avLst/>
          </a:prstGeom>
          <a:noFill/>
        </p:spPr>
        <p:txBody>
          <a:bodyPr wrap="square">
            <a:spAutoFit/>
          </a:bodyPr>
          <a:lstStyle/>
          <a:p>
            <a:r>
              <a:rPr lang="en-US" sz="2400" b="1" dirty="0">
                <a:latin typeface="urw-din"/>
              </a:rPr>
              <a:t>Research papers: </a:t>
            </a:r>
          </a:p>
          <a:p>
            <a:r>
              <a:rPr lang="en-US" dirty="0">
                <a:latin typeface="urw-din"/>
              </a:rPr>
              <a:t>	1:</a:t>
            </a:r>
            <a:r>
              <a:rPr lang="en-US" dirty="0"/>
              <a:t> Optimization of sentiment analysis using machine learning classifiers:</a:t>
            </a:r>
          </a:p>
          <a:p>
            <a:r>
              <a:rPr lang="en-US" dirty="0"/>
              <a:t>		Author:- Jaspreet Singh*,Gurvinder Singh and Rajinder Singh</a:t>
            </a:r>
          </a:p>
          <a:p>
            <a:endParaRPr lang="en-US" dirty="0"/>
          </a:p>
          <a:p>
            <a:r>
              <a:rPr lang="en-US" dirty="0"/>
              <a:t>	2: Sentiment classification of online political discussions: a comparison of a word-based and dependency-	based method:  	Author:- </a:t>
            </a:r>
            <a:r>
              <a:rPr lang="en-IN" dirty="0"/>
              <a:t>Hugo Lewi Hammer, Per Erik Solberg , Lilja Øvrelid </a:t>
            </a:r>
          </a:p>
          <a:p>
            <a:endParaRPr lang="en-IN" dirty="0"/>
          </a:p>
          <a:p>
            <a:r>
              <a:rPr lang="en-IN" dirty="0"/>
              <a:t>	3:</a:t>
            </a:r>
            <a:r>
              <a:rPr lang="en-US" dirty="0"/>
              <a:t> Thumbs up? Sentiment Classification using Machine Learning Techniques:</a:t>
            </a:r>
          </a:p>
          <a:p>
            <a:r>
              <a:rPr lang="en-US" dirty="0"/>
              <a:t>		Author:-</a:t>
            </a:r>
            <a:r>
              <a:rPr lang="sv-SE" dirty="0"/>
              <a:t> Bo Pang and Lillian Lee </a:t>
            </a:r>
            <a:r>
              <a:rPr lang="en-US" dirty="0"/>
              <a:t>,</a:t>
            </a:r>
            <a:r>
              <a:rPr lang="en-IN" dirty="0"/>
              <a:t> Shivakumar Vaithyanathan </a:t>
            </a:r>
            <a:endParaRPr lang="en-US" dirty="0"/>
          </a:p>
          <a:p>
            <a:endParaRPr lang="en-US" dirty="0"/>
          </a:p>
          <a:p>
            <a:r>
              <a:rPr lang="en-US" dirty="0"/>
              <a:t>	4: Sentiment Analysis of Movie Reviews using Machine Learning Techniques :</a:t>
            </a:r>
          </a:p>
          <a:p>
            <a:r>
              <a:rPr lang="en-US" dirty="0"/>
              <a:t>		Author:- </a:t>
            </a:r>
            <a:r>
              <a:rPr lang="en-IN" dirty="0"/>
              <a:t>Palak Baid , Apoorva Gupta , Neelam Chaplot </a:t>
            </a:r>
          </a:p>
          <a:p>
            <a:endParaRPr lang="en-IN" dirty="0"/>
          </a:p>
          <a:p>
            <a:r>
              <a:rPr lang="en-IN" dirty="0"/>
              <a:t>	5:</a:t>
            </a:r>
            <a:r>
              <a:rPr lang="en-US" dirty="0"/>
              <a:t> Application of Machine Learning Techniques to Sentiment Analysis</a:t>
            </a:r>
            <a:r>
              <a:rPr lang="en-IN" dirty="0"/>
              <a:t>:</a:t>
            </a:r>
          </a:p>
          <a:p>
            <a:r>
              <a:rPr lang="en-IN" dirty="0"/>
              <a:t>		Author:- Anuja P Jain, Asst. Prof Padma Dandannavar</a:t>
            </a:r>
          </a:p>
          <a:p>
            <a:endParaRPr lang="en-IN" dirty="0"/>
          </a:p>
          <a:p>
            <a:r>
              <a:rPr lang="en-IN" dirty="0"/>
              <a:t>		</a:t>
            </a:r>
          </a:p>
          <a:p>
            <a:r>
              <a:rPr lang="en-IN" dirty="0"/>
              <a:t>	</a:t>
            </a:r>
          </a:p>
        </p:txBody>
      </p:sp>
    </p:spTree>
    <p:extLst>
      <p:ext uri="{BB962C8B-B14F-4D97-AF65-F5344CB8AC3E}">
        <p14:creationId xmlns:p14="http://schemas.microsoft.com/office/powerpoint/2010/main" val="124602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4" y="40032"/>
            <a:ext cx="10889796" cy="645624"/>
          </a:xfrm>
        </p:spPr>
        <p:txBody>
          <a:bodyPr/>
          <a:lstStyle/>
          <a:p>
            <a:r>
              <a:rPr lang="en-US" dirty="0"/>
              <a:t>Work Analysis: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319596" y="951676"/>
            <a:ext cx="11475722" cy="4339650"/>
          </a:xfrm>
          <a:prstGeom prst="rect">
            <a:avLst/>
          </a:prstGeom>
          <a:noFill/>
        </p:spPr>
        <p:txBody>
          <a:bodyPr wrap="square">
            <a:spAutoFit/>
          </a:bodyPr>
          <a:lstStyle/>
          <a:p>
            <a:pPr algn="just"/>
            <a:r>
              <a:rPr lang="en-US" sz="2400" b="1" dirty="0">
                <a:latin typeface="urw-din"/>
              </a:rPr>
              <a:t>Research papers: </a:t>
            </a:r>
          </a:p>
          <a:p>
            <a:pPr algn="just"/>
            <a:r>
              <a:rPr lang="en-US" dirty="0">
                <a:latin typeface="urw-din"/>
              </a:rPr>
              <a:t>	6:</a:t>
            </a:r>
            <a:r>
              <a:rPr lang="en-US" dirty="0"/>
              <a:t> </a:t>
            </a:r>
            <a:r>
              <a:rPr lang="en-IN" sz="1800" dirty="0">
                <a:effectLst/>
                <a:ea typeface="Calibri" panose="020F0502020204030204" pitchFamily="34" charset="0"/>
                <a:cs typeface="Times New Roman" panose="02020603050405020304" pitchFamily="18" charset="0"/>
              </a:rPr>
              <a:t>Sentiment analysis from product reviews using </a:t>
            </a:r>
            <a:r>
              <a:rPr lang="en-IN" sz="1800" dirty="0" err="1">
                <a:effectLst/>
                <a:ea typeface="Calibri" panose="020F0502020204030204" pitchFamily="34" charset="0"/>
                <a:cs typeface="Times New Roman" panose="02020603050405020304" pitchFamily="18" charset="0"/>
              </a:rPr>
              <a:t>SentiWordNet</a:t>
            </a:r>
            <a:r>
              <a:rPr lang="en-IN" sz="1800" dirty="0">
                <a:effectLst/>
                <a:ea typeface="Calibri" panose="020F0502020204030204" pitchFamily="34" charset="0"/>
                <a:cs typeface="Times New Roman" panose="02020603050405020304" pitchFamily="18" charset="0"/>
              </a:rPr>
              <a:t> as lexical resource</a:t>
            </a:r>
          </a:p>
          <a:p>
            <a:pPr algn="just"/>
            <a:r>
              <a:rPr lang="en-US" dirty="0"/>
              <a:t>		Author:- </a:t>
            </a:r>
            <a:r>
              <a:rPr lang="en-US" sz="1400" dirty="0"/>
              <a:t>Jas</a:t>
            </a:r>
            <a:r>
              <a:rPr lang="en-IN" sz="1400" dirty="0">
                <a:effectLst/>
                <a:ea typeface="Calibri" panose="020F0502020204030204" pitchFamily="34" charset="0"/>
                <a:cs typeface="Times New Roman" panose="02020603050405020304" pitchFamily="18" charset="0"/>
              </a:rPr>
              <a:t> </a:t>
            </a:r>
            <a:r>
              <a:rPr lang="en-IN" sz="1400" i="1" dirty="0">
                <a:effectLst/>
                <a:ea typeface="Calibri" panose="020F0502020204030204" pitchFamily="34" charset="0"/>
                <a:cs typeface="Times New Roman" panose="02020603050405020304" pitchFamily="18" charset="0"/>
              </a:rPr>
              <a:t>Alexandra </a:t>
            </a:r>
            <a:r>
              <a:rPr lang="en-IN" sz="1400" i="1" dirty="0" err="1">
                <a:effectLst/>
                <a:ea typeface="Calibri" panose="020F0502020204030204" pitchFamily="34" charset="0"/>
                <a:cs typeface="Times New Roman" panose="02020603050405020304" pitchFamily="18" charset="0"/>
              </a:rPr>
              <a:t>Cernian</a:t>
            </a:r>
            <a:r>
              <a:rPr lang="en-IN" sz="1400" i="1" dirty="0">
                <a:effectLst/>
                <a:ea typeface="Calibri" panose="020F0502020204030204" pitchFamily="34" charset="0"/>
                <a:cs typeface="Times New Roman" panose="02020603050405020304" pitchFamily="18" charset="0"/>
              </a:rPr>
              <a:t>, Valentin </a:t>
            </a:r>
            <a:r>
              <a:rPr lang="en-IN" sz="1400" i="1" dirty="0" err="1">
                <a:effectLst/>
                <a:ea typeface="Calibri" panose="020F0502020204030204" pitchFamily="34" charset="0"/>
                <a:cs typeface="Times New Roman" panose="02020603050405020304" pitchFamily="18" charset="0"/>
              </a:rPr>
              <a:t>Sgarciu</a:t>
            </a:r>
            <a:r>
              <a:rPr lang="en-IN" sz="1400" i="1" dirty="0">
                <a:effectLst/>
                <a:ea typeface="Calibri" panose="020F0502020204030204" pitchFamily="34" charset="0"/>
                <a:cs typeface="Times New Roman" panose="02020603050405020304" pitchFamily="18" charset="0"/>
              </a:rPr>
              <a:t>, Bogdan Martin</a:t>
            </a:r>
            <a:r>
              <a:rPr lang="en-US" sz="1400" dirty="0" err="1"/>
              <a:t>preet</a:t>
            </a:r>
            <a:r>
              <a:rPr lang="en-US" sz="1400" dirty="0"/>
              <a:t> Singh*,Gurvinder Singh and Rajinder Singh</a:t>
            </a:r>
            <a:endParaRPr lang="en-US" dirty="0"/>
          </a:p>
          <a:p>
            <a:pPr algn="just"/>
            <a:endParaRPr lang="en-US" dirty="0"/>
          </a:p>
          <a:p>
            <a:pPr algn="just"/>
            <a:r>
              <a:rPr lang="en-US" dirty="0"/>
              <a:t>	7: </a:t>
            </a:r>
            <a:r>
              <a:rPr lang="en-IN" sz="1800" dirty="0">
                <a:effectLst/>
                <a:ea typeface="Times New Roman" panose="02020603050405020304" pitchFamily="18" charset="0"/>
              </a:rPr>
              <a:t>A Review of Natural Language Processing Techniques for Sentiment Analysis using Pre-trained Models</a:t>
            </a:r>
          </a:p>
          <a:p>
            <a:pPr algn="just"/>
            <a:r>
              <a:rPr lang="en-US" dirty="0"/>
              <a:t>		Author:- </a:t>
            </a:r>
            <a:r>
              <a:rPr lang="en-IN" sz="1800" i="1" dirty="0" err="1">
                <a:effectLst/>
                <a:ea typeface="Calibri" panose="020F0502020204030204" pitchFamily="34" charset="0"/>
                <a:cs typeface="Times New Roman" panose="02020603050405020304" pitchFamily="18" charset="0"/>
              </a:rPr>
              <a:t>Leeja</a:t>
            </a:r>
            <a:r>
              <a:rPr lang="en-IN" sz="1800" i="1" dirty="0">
                <a:effectLst/>
                <a:ea typeface="Calibri" panose="020F0502020204030204" pitchFamily="34" charset="0"/>
                <a:cs typeface="Times New Roman" panose="02020603050405020304" pitchFamily="18" charset="0"/>
              </a:rPr>
              <a:t> Mathew, Bindu V R</a:t>
            </a:r>
            <a:endParaRPr lang="en-IN" dirty="0"/>
          </a:p>
          <a:p>
            <a:pPr lvl="0" algn="just"/>
            <a:endParaRPr lang="en-IN" dirty="0"/>
          </a:p>
          <a:p>
            <a:pPr lvl="0" algn="just"/>
            <a:r>
              <a:rPr lang="en-IN" dirty="0"/>
              <a:t>	8:</a:t>
            </a:r>
            <a:r>
              <a:rPr lang="en-US" dirty="0"/>
              <a:t> </a:t>
            </a:r>
            <a:r>
              <a:rPr lang="en-IN" sz="1800" dirty="0">
                <a:effectLst/>
                <a:ea typeface="Times New Roman" panose="02020603050405020304" pitchFamily="18" charset="0"/>
              </a:rPr>
              <a:t>Comparative Analysis of Different Transformer Based Architectures Used in Sentiment Analysis</a:t>
            </a:r>
          </a:p>
          <a:p>
            <a:pPr algn="just"/>
            <a:r>
              <a:rPr lang="en-US" dirty="0"/>
              <a:t>		Author:-</a:t>
            </a:r>
            <a:r>
              <a:rPr lang="sv-SE" dirty="0"/>
              <a:t> </a:t>
            </a:r>
            <a:r>
              <a:rPr lang="en-IN" sz="1800" i="1" dirty="0" err="1">
                <a:effectLst/>
                <a:ea typeface="Times New Roman" panose="02020603050405020304" pitchFamily="18" charset="0"/>
              </a:rPr>
              <a:t>Keval</a:t>
            </a:r>
            <a:r>
              <a:rPr lang="en-IN" sz="1800" i="1" dirty="0">
                <a:effectLst/>
                <a:ea typeface="Times New Roman" panose="02020603050405020304" pitchFamily="18" charset="0"/>
              </a:rPr>
              <a:t> Pipalia1 Rahul Bhadja2 and Madhu Shukla</a:t>
            </a:r>
            <a:endParaRPr lang="en-IN" sz="1800" dirty="0">
              <a:effectLst/>
              <a:ea typeface="Times New Roman" panose="02020603050405020304" pitchFamily="18" charset="0"/>
            </a:endParaRPr>
          </a:p>
          <a:p>
            <a:pPr algn="just"/>
            <a:endParaRPr lang="en-US" dirty="0"/>
          </a:p>
          <a:p>
            <a:pPr lvl="0" algn="just"/>
            <a:r>
              <a:rPr lang="en-US" dirty="0"/>
              <a:t>	9: </a:t>
            </a:r>
            <a:r>
              <a:rPr lang="en-IN" sz="1800" dirty="0">
                <a:effectLst/>
                <a:ea typeface="Times New Roman" panose="02020603050405020304" pitchFamily="18" charset="0"/>
              </a:rPr>
              <a:t>A Survey of Sentiment Analysis Based on Transfer Learning</a:t>
            </a:r>
          </a:p>
          <a:p>
            <a:pPr algn="just"/>
            <a:r>
              <a:rPr lang="en-US" dirty="0"/>
              <a:t>		Author:- </a:t>
            </a:r>
            <a:r>
              <a:rPr lang="en-IN" sz="1800" i="1" dirty="0">
                <a:effectLst/>
                <a:ea typeface="Calibri" panose="020F0502020204030204" pitchFamily="34" charset="0"/>
                <a:cs typeface="Times New Roman" panose="02020603050405020304" pitchFamily="18" charset="0"/>
              </a:rPr>
              <a:t>RUIJUN LIU1,3, YUQIAN SHI1,3, CHANGJIANG JI2 , AND MING JIA</a:t>
            </a:r>
            <a:endParaRPr lang="en-IN" dirty="0"/>
          </a:p>
          <a:p>
            <a:pPr algn="just"/>
            <a:r>
              <a:rPr lang="en-IN" dirty="0"/>
              <a:t>	</a:t>
            </a:r>
          </a:p>
          <a:p>
            <a:pPr algn="just"/>
            <a:r>
              <a:rPr lang="en-IN" dirty="0"/>
              <a:t>		</a:t>
            </a:r>
          </a:p>
          <a:p>
            <a:pPr algn="just"/>
            <a:r>
              <a:rPr lang="en-IN" dirty="0"/>
              <a:t>	</a:t>
            </a:r>
          </a:p>
        </p:txBody>
      </p:sp>
    </p:spTree>
    <p:extLst>
      <p:ext uri="{BB962C8B-B14F-4D97-AF65-F5344CB8AC3E}">
        <p14:creationId xmlns:p14="http://schemas.microsoft.com/office/powerpoint/2010/main" val="177925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4" y="40032"/>
            <a:ext cx="10889796" cy="645624"/>
          </a:xfrm>
        </p:spPr>
        <p:txBody>
          <a:bodyPr/>
          <a:lstStyle/>
          <a:p>
            <a:r>
              <a:rPr lang="en-US" sz="2400" dirty="0">
                <a:latin typeface="urw-din"/>
              </a:rPr>
              <a:t>1:</a:t>
            </a:r>
            <a:r>
              <a:rPr lang="en-US" sz="2400" dirty="0"/>
              <a:t> Optimization of sentiment analysis using machine learning classifiers: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15</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319596" y="951676"/>
            <a:ext cx="11475722" cy="5078313"/>
          </a:xfrm>
          <a:prstGeom prst="rect">
            <a:avLst/>
          </a:prstGeom>
          <a:noFill/>
        </p:spPr>
        <p:txBody>
          <a:bodyPr wrap="square">
            <a:spAutoFit/>
          </a:bodyPr>
          <a:lstStyle/>
          <a:p>
            <a:r>
              <a:rPr lang="en-IN" dirty="0"/>
              <a:t>Methods applied: </a:t>
            </a:r>
          </a:p>
          <a:p>
            <a:r>
              <a:rPr lang="en-IN" dirty="0"/>
              <a:t>	1: </a:t>
            </a:r>
            <a:r>
              <a:rPr lang="en-US" u="sng" dirty="0"/>
              <a:t>Naïve Bayes used for sentiment classification</a:t>
            </a:r>
            <a:r>
              <a:rPr lang="en-IN" u="sng" dirty="0"/>
              <a:t>:</a:t>
            </a:r>
          </a:p>
          <a:p>
            <a:r>
              <a:rPr lang="en-IN" dirty="0"/>
              <a:t>		</a:t>
            </a:r>
            <a:r>
              <a:rPr lang="en-US" dirty="0"/>
              <a:t>This preprocessing produces word-category pairs for training set. Consider a word ‘y’ from test set (unlabeled word set) and a window of n-words (x1, x2, …… xn) from a document. The conditional probability of given data point ‘y’ to be in the category of n-words from training set is given by: </a:t>
            </a:r>
          </a:p>
          <a:p>
            <a:r>
              <a:rPr lang="en-US" dirty="0"/>
              <a:t>	</a:t>
            </a:r>
            <a:r>
              <a:rPr lang="es-ES" dirty="0"/>
              <a:t>P (1) (y/x1, x2, ...... xn) = P  y  × n i=1 P(xi/y) P(x1, x2, ...... xn)</a:t>
            </a:r>
            <a:endParaRPr lang="en-US" dirty="0"/>
          </a:p>
          <a:p>
            <a:endParaRPr lang="en-US" dirty="0"/>
          </a:p>
          <a:p>
            <a:r>
              <a:rPr lang="en-US" dirty="0"/>
              <a:t>Consider an example of a movie review for movie “Exposed”. </a:t>
            </a:r>
          </a:p>
          <a:p>
            <a:endParaRPr lang="en-US" dirty="0"/>
          </a:p>
          <a:p>
            <a:endParaRPr lang="en-US" dirty="0"/>
          </a:p>
          <a:p>
            <a:r>
              <a:rPr lang="en-US" dirty="0"/>
              <a:t>	2:</a:t>
            </a:r>
            <a:r>
              <a:rPr lang="en-US" u="sng" dirty="0"/>
              <a:t>J48 algorithm used for sentiment prediction</a:t>
            </a:r>
            <a:r>
              <a:rPr lang="en-US" dirty="0"/>
              <a:t>:</a:t>
            </a:r>
          </a:p>
          <a:p>
            <a:r>
              <a:rPr lang="en-US" dirty="0"/>
              <a:t>		The assignment of labels to the word features of test set gradually generates different two branches of decision tree. J48 algorithm uses entropy function for testing the classification of terms from the test set.		</a:t>
            </a:r>
          </a:p>
          <a:p>
            <a:r>
              <a:rPr lang="en-US" dirty="0"/>
              <a:t>	</a:t>
            </a:r>
            <a:endParaRPr lang="en-IN" dirty="0"/>
          </a:p>
          <a:p>
            <a:r>
              <a:rPr lang="en-IN" dirty="0"/>
              <a:t>		</a:t>
            </a:r>
          </a:p>
          <a:p>
            <a:r>
              <a:rPr lang="en-US" dirty="0"/>
              <a:t>where (Term) can be unigram, bigram and trigram. In this study we have considered unigrams and bigrams. </a:t>
            </a:r>
            <a:endParaRPr lang="en-IN" dirty="0"/>
          </a:p>
          <a:p>
            <a:r>
              <a:rPr lang="en-IN" dirty="0"/>
              <a:t>	</a:t>
            </a:r>
          </a:p>
        </p:txBody>
      </p:sp>
      <p:pic>
        <p:nvPicPr>
          <p:cNvPr id="4" name="Picture 3">
            <a:extLst>
              <a:ext uri="{FF2B5EF4-FFF2-40B4-BE49-F238E27FC236}">
                <a16:creationId xmlns:a16="http://schemas.microsoft.com/office/drawing/2014/main" id="{21D003BD-177C-F732-1855-906764485CB7}"/>
              </a:ext>
            </a:extLst>
          </p:cNvPr>
          <p:cNvPicPr>
            <a:picLocks noChangeAspect="1"/>
          </p:cNvPicPr>
          <p:nvPr/>
        </p:nvPicPr>
        <p:blipFill rotWithShape="1">
          <a:blip r:embed="rId3"/>
          <a:srcRect l="30874" t="45048" r="44952" b="45243"/>
          <a:stretch/>
        </p:blipFill>
        <p:spPr>
          <a:xfrm>
            <a:off x="3329924" y="4615655"/>
            <a:ext cx="3418967" cy="772358"/>
          </a:xfrm>
          <a:prstGeom prst="rect">
            <a:avLst/>
          </a:prstGeom>
        </p:spPr>
      </p:pic>
    </p:spTree>
    <p:extLst>
      <p:ext uri="{BB962C8B-B14F-4D97-AF65-F5344CB8AC3E}">
        <p14:creationId xmlns:p14="http://schemas.microsoft.com/office/powerpoint/2010/main" val="1057151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4" y="40032"/>
            <a:ext cx="10889796" cy="645624"/>
          </a:xfrm>
        </p:spPr>
        <p:txBody>
          <a:bodyPr/>
          <a:lstStyle/>
          <a:p>
            <a:r>
              <a:rPr lang="en-US" sz="2400" dirty="0">
                <a:latin typeface="urw-din"/>
              </a:rPr>
              <a:t>1:</a:t>
            </a:r>
            <a:r>
              <a:rPr lang="en-US" sz="2400" dirty="0"/>
              <a:t> Optimization of sentiment analysis using machine learning classifiers: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16</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319596" y="951676"/>
            <a:ext cx="11475722" cy="5355312"/>
          </a:xfrm>
          <a:prstGeom prst="rect">
            <a:avLst/>
          </a:prstGeom>
          <a:noFill/>
        </p:spPr>
        <p:txBody>
          <a:bodyPr wrap="square">
            <a:spAutoFit/>
          </a:bodyPr>
          <a:lstStyle/>
          <a:p>
            <a:r>
              <a:rPr lang="en-IN" dirty="0"/>
              <a:t>Methods applied: </a:t>
            </a:r>
          </a:p>
          <a:p>
            <a:r>
              <a:rPr lang="en-IN" dirty="0"/>
              <a:t>	3: </a:t>
            </a:r>
            <a:r>
              <a:rPr lang="en-US" dirty="0"/>
              <a:t>BFTREE algorithm used for sentiment prediction</a:t>
            </a:r>
            <a:r>
              <a:rPr lang="en-IN" u="sng" dirty="0"/>
              <a:t>:</a:t>
            </a:r>
          </a:p>
          <a:p>
            <a:r>
              <a:rPr lang="en-IN" dirty="0"/>
              <a:t>		</a:t>
            </a:r>
            <a:r>
              <a:rPr lang="en-US" dirty="0"/>
              <a:t>Another classification approach outperforms J48, C4.5 and CART by expanding only best node in the depth first order. </a:t>
            </a:r>
            <a:r>
              <a:rPr lang="en-US" dirty="0" err="1"/>
              <a:t>BFTree</a:t>
            </a:r>
            <a:r>
              <a:rPr lang="en-US" dirty="0"/>
              <a:t> algorithm excavates the training file for locating best supporting matches of positive and negative terms in the test file. </a:t>
            </a:r>
            <a:r>
              <a:rPr lang="en-US" dirty="0" err="1"/>
              <a:t>BFTree</a:t>
            </a:r>
            <a:r>
              <a:rPr lang="en-US" dirty="0"/>
              <a:t> algorithm keeps heuristic information gain to identify best node by probing all collected word features.</a:t>
            </a:r>
          </a:p>
          <a:p>
            <a:endParaRPr lang="en-US" dirty="0"/>
          </a:p>
          <a:p>
            <a:endParaRPr lang="en-US" dirty="0"/>
          </a:p>
          <a:p>
            <a:r>
              <a:rPr lang="en-US" dirty="0"/>
              <a:t>	</a:t>
            </a:r>
          </a:p>
          <a:p>
            <a:endParaRPr lang="en-US" dirty="0"/>
          </a:p>
          <a:p>
            <a:r>
              <a:rPr lang="en-US" dirty="0"/>
              <a:t>	</a:t>
            </a:r>
            <a:r>
              <a:rPr lang="en-IN" dirty="0"/>
              <a:t>4:</a:t>
            </a:r>
            <a:r>
              <a:rPr lang="en-US" dirty="0" err="1"/>
              <a:t>OneR</a:t>
            </a:r>
            <a:r>
              <a:rPr lang="en-US" dirty="0"/>
              <a:t> algorithm used for sentiment prediction</a:t>
            </a:r>
            <a:r>
              <a:rPr lang="en-IN" dirty="0"/>
              <a:t>:</a:t>
            </a:r>
          </a:p>
          <a:p>
            <a:r>
              <a:rPr lang="en-IN" dirty="0"/>
              <a:t>		</a:t>
            </a:r>
            <a:r>
              <a:rPr lang="en-US" dirty="0" err="1"/>
              <a:t>OneR</a:t>
            </a:r>
            <a:r>
              <a:rPr lang="en-US" dirty="0"/>
              <a:t> algorithm is a classification approach which restricts decision tree to level one thereby generating one rule. One rule makes prediction on word feature terms with minimal error rate due to repetitive assessment of word occurrences. The classification of most frequent terms of a particular sentence is made on the basis of class of featured terms from training set. The demonstration of </a:t>
            </a:r>
            <a:r>
              <a:rPr lang="en-US" dirty="0" err="1"/>
              <a:t>OneR</a:t>
            </a:r>
            <a:r>
              <a:rPr lang="en-US" dirty="0"/>
              <a:t> algorithm for sentiment prediction with smallest error of classification is given below: Step 1 Select a featured term from training set. Step 2 Train a model using step 3 and step 4. Step 3 For each prediction term. For each value of that predictor. Count frequency of each value of target term. Find most frequent class. Make a rule and assign that class to predictor. Step 4 Calculate total error of rules of each predictor. Step 5 Choose predictor with smallest error.</a:t>
            </a:r>
            <a:endParaRPr lang="en-IN" dirty="0"/>
          </a:p>
        </p:txBody>
      </p:sp>
      <p:pic>
        <p:nvPicPr>
          <p:cNvPr id="6" name="Picture 5">
            <a:extLst>
              <a:ext uri="{FF2B5EF4-FFF2-40B4-BE49-F238E27FC236}">
                <a16:creationId xmlns:a16="http://schemas.microsoft.com/office/drawing/2014/main" id="{E88BE767-E4DF-78B6-A7A9-97BE9FC5F1A0}"/>
              </a:ext>
            </a:extLst>
          </p:cNvPr>
          <p:cNvPicPr>
            <a:picLocks noChangeAspect="1"/>
          </p:cNvPicPr>
          <p:nvPr/>
        </p:nvPicPr>
        <p:blipFill rotWithShape="1">
          <a:blip r:embed="rId3"/>
          <a:srcRect l="30728" t="44013" r="39126" b="48220"/>
          <a:stretch/>
        </p:blipFill>
        <p:spPr>
          <a:xfrm>
            <a:off x="3577699" y="2827654"/>
            <a:ext cx="5329265" cy="772357"/>
          </a:xfrm>
          <a:prstGeom prst="rect">
            <a:avLst/>
          </a:prstGeom>
        </p:spPr>
      </p:pic>
    </p:spTree>
    <p:extLst>
      <p:ext uri="{BB962C8B-B14F-4D97-AF65-F5344CB8AC3E}">
        <p14:creationId xmlns:p14="http://schemas.microsoft.com/office/powerpoint/2010/main" val="68753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4" y="40032"/>
            <a:ext cx="10889796" cy="645624"/>
          </a:xfrm>
        </p:spPr>
        <p:txBody>
          <a:bodyPr/>
          <a:lstStyle/>
          <a:p>
            <a:r>
              <a:rPr lang="en-US" sz="2400" dirty="0">
                <a:latin typeface="urw-din"/>
              </a:rPr>
              <a:t>1:</a:t>
            </a:r>
            <a:r>
              <a:rPr lang="en-US" sz="2400" dirty="0"/>
              <a:t> Optimization of sentiment analysis using machine learning classifiers:</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17</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319596" y="951676"/>
            <a:ext cx="11475722" cy="1200329"/>
          </a:xfrm>
          <a:prstGeom prst="rect">
            <a:avLst/>
          </a:prstGeom>
          <a:noFill/>
        </p:spPr>
        <p:txBody>
          <a:bodyPr wrap="square">
            <a:spAutoFit/>
          </a:bodyPr>
          <a:lstStyle/>
          <a:p>
            <a:endParaRPr lang="en-US" dirty="0"/>
          </a:p>
          <a:p>
            <a:r>
              <a:rPr lang="en-US" dirty="0"/>
              <a:t>	</a:t>
            </a:r>
          </a:p>
          <a:p>
            <a:endParaRPr lang="en-US" dirty="0"/>
          </a:p>
          <a:p>
            <a:r>
              <a:rPr lang="en-US" dirty="0"/>
              <a:t>	</a:t>
            </a:r>
            <a:r>
              <a:rPr lang="en-IN" dirty="0"/>
              <a:t>	</a:t>
            </a:r>
          </a:p>
        </p:txBody>
      </p:sp>
      <p:pic>
        <p:nvPicPr>
          <p:cNvPr id="4" name="Picture 3">
            <a:extLst>
              <a:ext uri="{FF2B5EF4-FFF2-40B4-BE49-F238E27FC236}">
                <a16:creationId xmlns:a16="http://schemas.microsoft.com/office/drawing/2014/main" id="{06572669-2BA5-6C10-668B-92849A0078BF}"/>
              </a:ext>
            </a:extLst>
          </p:cNvPr>
          <p:cNvPicPr>
            <a:picLocks noChangeAspect="1"/>
          </p:cNvPicPr>
          <p:nvPr/>
        </p:nvPicPr>
        <p:blipFill rotWithShape="1">
          <a:blip r:embed="rId3"/>
          <a:srcRect l="30000" t="15534" r="31116" b="21424"/>
          <a:stretch/>
        </p:blipFill>
        <p:spPr>
          <a:xfrm>
            <a:off x="1431047" y="435004"/>
            <a:ext cx="8428550" cy="5711213"/>
          </a:xfrm>
          <a:prstGeom prst="rect">
            <a:avLst/>
          </a:prstGeom>
        </p:spPr>
      </p:pic>
    </p:spTree>
    <p:extLst>
      <p:ext uri="{BB962C8B-B14F-4D97-AF65-F5344CB8AC3E}">
        <p14:creationId xmlns:p14="http://schemas.microsoft.com/office/powerpoint/2010/main" val="1474235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3:</a:t>
            </a:r>
            <a:r>
              <a:rPr lang="en-US" sz="1050" dirty="0"/>
              <a:t> </a:t>
            </a:r>
            <a:r>
              <a:rPr lang="en-US" sz="2400" dirty="0"/>
              <a:t>Thumbs up? Sentiment Classification using Machine Learning Techniques</a:t>
            </a:r>
            <a:r>
              <a:rPr lang="en-US" sz="1050" dirty="0"/>
              <a:t> </a:t>
            </a:r>
            <a:r>
              <a:rPr lang="en-US" sz="2400" dirty="0"/>
              <a:t>:</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18</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659907" y="720856"/>
            <a:ext cx="11475722" cy="2031325"/>
          </a:xfrm>
          <a:prstGeom prst="rect">
            <a:avLst/>
          </a:prstGeom>
          <a:noFill/>
        </p:spPr>
        <p:txBody>
          <a:bodyPr wrap="square">
            <a:spAutoFit/>
          </a:bodyPr>
          <a:lstStyle/>
          <a:p>
            <a:r>
              <a:rPr lang="en-US" dirty="0"/>
              <a:t>Method applied:</a:t>
            </a:r>
          </a:p>
          <a:p>
            <a:r>
              <a:rPr lang="en-US" dirty="0"/>
              <a:t>	1: </a:t>
            </a:r>
            <a:r>
              <a:rPr lang="en-US" u="sng" dirty="0"/>
              <a:t>Maximum Entropy</a:t>
            </a:r>
            <a:r>
              <a:rPr lang="en-US" dirty="0"/>
              <a:t>:   Maximum entropy classification (</a:t>
            </a:r>
            <a:r>
              <a:rPr lang="en-US" dirty="0" err="1"/>
              <a:t>MaxEnt</a:t>
            </a:r>
            <a:r>
              <a:rPr lang="en-US" dirty="0"/>
              <a:t>, or ME, for short) is an alternative technique which has proven effective in a number of natural language processing applications (Berger et al., 1996). Nigam et al. (1999) show that it sometimes, but not always, outperforms Naive Bayes at standard text classification. Its estimate of P(c | d) takes the following exponential form: </a:t>
            </a:r>
          </a:p>
          <a:p>
            <a:r>
              <a:rPr lang="en-US" dirty="0"/>
              <a:t>	</a:t>
            </a:r>
          </a:p>
          <a:p>
            <a:r>
              <a:rPr lang="en-US" dirty="0"/>
              <a:t>	</a:t>
            </a:r>
            <a:r>
              <a:rPr lang="en-IN" dirty="0"/>
              <a:t>	</a:t>
            </a:r>
          </a:p>
        </p:txBody>
      </p:sp>
      <p:pic>
        <p:nvPicPr>
          <p:cNvPr id="6" name="Picture 5">
            <a:extLst>
              <a:ext uri="{FF2B5EF4-FFF2-40B4-BE49-F238E27FC236}">
                <a16:creationId xmlns:a16="http://schemas.microsoft.com/office/drawing/2014/main" id="{586CB0FF-2D3C-D3B2-7562-DAF7F0D6AF69}"/>
              </a:ext>
            </a:extLst>
          </p:cNvPr>
          <p:cNvPicPr>
            <a:picLocks noChangeAspect="1"/>
          </p:cNvPicPr>
          <p:nvPr/>
        </p:nvPicPr>
        <p:blipFill rotWithShape="1">
          <a:blip r:embed="rId3"/>
          <a:srcRect l="20534" t="26925" r="51141" b="50000"/>
          <a:stretch/>
        </p:blipFill>
        <p:spPr>
          <a:xfrm>
            <a:off x="3701987" y="2278510"/>
            <a:ext cx="4117709" cy="1772904"/>
          </a:xfrm>
          <a:prstGeom prst="rect">
            <a:avLst/>
          </a:prstGeom>
        </p:spPr>
      </p:pic>
      <p:sp>
        <p:nvSpPr>
          <p:cNvPr id="11" name="TextBox 10">
            <a:extLst>
              <a:ext uri="{FF2B5EF4-FFF2-40B4-BE49-F238E27FC236}">
                <a16:creationId xmlns:a16="http://schemas.microsoft.com/office/drawing/2014/main" id="{B4D0D896-90B5-3A13-103E-6D8AB3BCF1F4}"/>
              </a:ext>
            </a:extLst>
          </p:cNvPr>
          <p:cNvSpPr txBox="1"/>
          <p:nvPr/>
        </p:nvSpPr>
        <p:spPr>
          <a:xfrm>
            <a:off x="659907" y="4277200"/>
            <a:ext cx="11253925" cy="923330"/>
          </a:xfrm>
          <a:prstGeom prst="rect">
            <a:avLst/>
          </a:prstGeom>
          <a:noFill/>
        </p:spPr>
        <p:txBody>
          <a:bodyPr wrap="square">
            <a:spAutoFit/>
          </a:bodyPr>
          <a:lstStyle/>
          <a:p>
            <a:r>
              <a:rPr lang="en-IN" dirty="0"/>
              <a:t>	2:</a:t>
            </a:r>
            <a:r>
              <a:rPr lang="en-IN" u="sng" dirty="0"/>
              <a:t>Support Vector Machines : </a:t>
            </a:r>
            <a:r>
              <a:rPr lang="en-US" dirty="0"/>
              <a:t>Support vector machines (SVMs) have been shown to be highly effective at traditional text categorization, generally outperforming Naive Bayes (</a:t>
            </a:r>
            <a:r>
              <a:rPr lang="en-US" dirty="0" err="1"/>
              <a:t>Joachims</a:t>
            </a:r>
            <a:r>
              <a:rPr lang="en-US" dirty="0"/>
              <a:t>, 1998). the solution can be written  </a:t>
            </a:r>
            <a:endParaRPr lang="en-IN" u="sng" dirty="0"/>
          </a:p>
        </p:txBody>
      </p:sp>
      <p:pic>
        <p:nvPicPr>
          <p:cNvPr id="14" name="Picture 13">
            <a:extLst>
              <a:ext uri="{FF2B5EF4-FFF2-40B4-BE49-F238E27FC236}">
                <a16:creationId xmlns:a16="http://schemas.microsoft.com/office/drawing/2014/main" id="{61B2F532-23FD-DD76-AA9F-D81862AC62A8}"/>
              </a:ext>
            </a:extLst>
          </p:cNvPr>
          <p:cNvPicPr>
            <a:picLocks noChangeAspect="1"/>
          </p:cNvPicPr>
          <p:nvPr/>
        </p:nvPicPr>
        <p:blipFill rotWithShape="1">
          <a:blip r:embed="rId4"/>
          <a:srcRect l="54830" t="52686" r="24636" b="39719"/>
          <a:stretch/>
        </p:blipFill>
        <p:spPr>
          <a:xfrm>
            <a:off x="4110360" y="5200530"/>
            <a:ext cx="3506681" cy="729536"/>
          </a:xfrm>
          <a:prstGeom prst="rect">
            <a:avLst/>
          </a:prstGeom>
        </p:spPr>
      </p:pic>
    </p:spTree>
    <p:extLst>
      <p:ext uri="{BB962C8B-B14F-4D97-AF65-F5344CB8AC3E}">
        <p14:creationId xmlns:p14="http://schemas.microsoft.com/office/powerpoint/2010/main" val="1092913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3:</a:t>
            </a:r>
            <a:r>
              <a:rPr lang="en-US" sz="1050" dirty="0"/>
              <a:t> </a:t>
            </a:r>
            <a:r>
              <a:rPr lang="en-US" sz="2400" dirty="0"/>
              <a:t>Thumbs up? Sentiment Classification using Machine Learning Techniques</a:t>
            </a:r>
            <a:r>
              <a:rPr lang="en-US" sz="1050" dirty="0"/>
              <a:t> </a:t>
            </a:r>
            <a:r>
              <a:rPr lang="en-US" sz="2400" dirty="0"/>
              <a:t>:</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19</a:t>
            </a:fld>
            <a:endParaRPr lang="en-US" altLang="zh-CN" dirty="0"/>
          </a:p>
        </p:txBody>
      </p:sp>
      <p:sp>
        <p:nvSpPr>
          <p:cNvPr id="12" name="TextBox 11">
            <a:extLst>
              <a:ext uri="{FF2B5EF4-FFF2-40B4-BE49-F238E27FC236}">
                <a16:creationId xmlns:a16="http://schemas.microsoft.com/office/drawing/2014/main" id="{0A6521BD-87BE-8C1B-8C15-146237AF5F0F}"/>
              </a:ext>
            </a:extLst>
          </p:cNvPr>
          <p:cNvSpPr txBox="1"/>
          <p:nvPr/>
        </p:nvSpPr>
        <p:spPr>
          <a:xfrm>
            <a:off x="659907" y="720856"/>
            <a:ext cx="11475722" cy="2031325"/>
          </a:xfrm>
          <a:prstGeom prst="rect">
            <a:avLst/>
          </a:prstGeom>
          <a:noFill/>
        </p:spPr>
        <p:txBody>
          <a:bodyPr wrap="square">
            <a:spAutoFit/>
          </a:bodyPr>
          <a:lstStyle/>
          <a:p>
            <a:r>
              <a:rPr lang="en-US" dirty="0"/>
              <a:t>Method applied:</a:t>
            </a:r>
          </a:p>
          <a:p>
            <a:r>
              <a:rPr lang="en-US" dirty="0"/>
              <a:t>	3: </a:t>
            </a:r>
            <a:r>
              <a:rPr lang="en-IN" u="sng" dirty="0"/>
              <a:t>Naive Bayes </a:t>
            </a:r>
            <a:r>
              <a:rPr lang="en-US" dirty="0"/>
              <a:t>: One approach to text classification is to assign to a given document d the </a:t>
            </a:r>
          </a:p>
          <a:p>
            <a:r>
              <a:rPr lang="en-US" dirty="0"/>
              <a:t>class c ∗ = </a:t>
            </a:r>
            <a:r>
              <a:rPr lang="en-US" dirty="0" err="1"/>
              <a:t>arg</a:t>
            </a:r>
            <a:r>
              <a:rPr lang="en-US" dirty="0"/>
              <a:t> </a:t>
            </a:r>
            <a:r>
              <a:rPr lang="en-US" dirty="0" err="1"/>
              <a:t>maxc</a:t>
            </a:r>
            <a:r>
              <a:rPr lang="en-US" dirty="0"/>
              <a:t> P(c | d). We derive the Naive Bayes (NB) classifier by first observing that by Bayes’ rule,</a:t>
            </a:r>
          </a:p>
          <a:p>
            <a:r>
              <a:rPr lang="en-US" dirty="0"/>
              <a:t>			</a:t>
            </a:r>
          </a:p>
          <a:p>
            <a:r>
              <a:rPr lang="en-US" dirty="0"/>
              <a:t>			 P(c | d) = P(c)P(d | c) P(d) , </a:t>
            </a:r>
          </a:p>
          <a:p>
            <a:r>
              <a:rPr lang="en-US" dirty="0"/>
              <a:t>where P(d) plays no role in selecting c ∗ . To estimate the term P(d | c), Naive Bayes decomposes it by assuming the fi ’s are conditionally independent given 	</a:t>
            </a:r>
            <a:r>
              <a:rPr lang="en-IN" dirty="0"/>
              <a:t>	</a:t>
            </a:r>
          </a:p>
        </p:txBody>
      </p:sp>
      <p:sp>
        <p:nvSpPr>
          <p:cNvPr id="11" name="TextBox 10">
            <a:extLst>
              <a:ext uri="{FF2B5EF4-FFF2-40B4-BE49-F238E27FC236}">
                <a16:creationId xmlns:a16="http://schemas.microsoft.com/office/drawing/2014/main" id="{B4D0D896-90B5-3A13-103E-6D8AB3BCF1F4}"/>
              </a:ext>
            </a:extLst>
          </p:cNvPr>
          <p:cNvSpPr txBox="1"/>
          <p:nvPr/>
        </p:nvSpPr>
        <p:spPr>
          <a:xfrm>
            <a:off x="659907" y="4277200"/>
            <a:ext cx="11253925" cy="369332"/>
          </a:xfrm>
          <a:prstGeom prst="rect">
            <a:avLst/>
          </a:prstGeom>
          <a:noFill/>
        </p:spPr>
        <p:txBody>
          <a:bodyPr wrap="square">
            <a:spAutoFit/>
          </a:bodyPr>
          <a:lstStyle/>
          <a:p>
            <a:r>
              <a:rPr lang="en-IN" dirty="0"/>
              <a:t>	</a:t>
            </a:r>
            <a:endParaRPr lang="en-IN" u="sng" dirty="0"/>
          </a:p>
        </p:txBody>
      </p:sp>
      <p:pic>
        <p:nvPicPr>
          <p:cNvPr id="4" name="Picture 3">
            <a:extLst>
              <a:ext uri="{FF2B5EF4-FFF2-40B4-BE49-F238E27FC236}">
                <a16:creationId xmlns:a16="http://schemas.microsoft.com/office/drawing/2014/main" id="{7B47A6BA-34AA-2030-ADD2-0D9257FF6681}"/>
              </a:ext>
            </a:extLst>
          </p:cNvPr>
          <p:cNvPicPr>
            <a:picLocks noChangeAspect="1"/>
          </p:cNvPicPr>
          <p:nvPr/>
        </p:nvPicPr>
        <p:blipFill rotWithShape="1">
          <a:blip r:embed="rId3"/>
          <a:srcRect l="19880" t="42330" r="50776" b="41829"/>
          <a:stretch/>
        </p:blipFill>
        <p:spPr>
          <a:xfrm>
            <a:off x="3586577" y="3132084"/>
            <a:ext cx="4800616" cy="1145116"/>
          </a:xfrm>
          <a:prstGeom prst="rect">
            <a:avLst/>
          </a:prstGeom>
        </p:spPr>
      </p:pic>
    </p:spTree>
    <p:extLst>
      <p:ext uri="{BB962C8B-B14F-4D97-AF65-F5344CB8AC3E}">
        <p14:creationId xmlns:p14="http://schemas.microsoft.com/office/powerpoint/2010/main" val="425752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Process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Previous work 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Our Implementation procedure</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5472" y="4540835"/>
            <a:ext cx="1913128" cy="1075689"/>
          </a:xfrm>
        </p:spPr>
        <p:txBody>
          <a:bodyPr/>
          <a:lstStyle/>
          <a:p>
            <a:r>
              <a:rPr lang="en-US" dirty="0"/>
              <a:t>Result and conclusion</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a:t>Sentiment Analysis</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3:</a:t>
            </a:r>
            <a:r>
              <a:rPr lang="en-US" sz="1050" dirty="0"/>
              <a:t> </a:t>
            </a:r>
            <a:r>
              <a:rPr lang="en-US" sz="2400" dirty="0"/>
              <a:t>Thumbs up? Sentiment Classification using Machine Learning Techniques</a:t>
            </a:r>
            <a:r>
              <a:rPr lang="en-US" sz="1050" dirty="0"/>
              <a:t> </a:t>
            </a:r>
            <a:r>
              <a:rPr lang="en-US" sz="2400" dirty="0"/>
              <a:t>:</a:t>
            </a:r>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20</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659907" y="4277200"/>
            <a:ext cx="11253925" cy="369332"/>
          </a:xfrm>
          <a:prstGeom prst="rect">
            <a:avLst/>
          </a:prstGeom>
          <a:noFill/>
        </p:spPr>
        <p:txBody>
          <a:bodyPr wrap="square">
            <a:spAutoFit/>
          </a:bodyPr>
          <a:lstStyle/>
          <a:p>
            <a:r>
              <a:rPr lang="en-IN" dirty="0"/>
              <a:t>	</a:t>
            </a:r>
            <a:endParaRPr lang="en-IN" u="sng" dirty="0"/>
          </a:p>
        </p:txBody>
      </p:sp>
      <p:pic>
        <p:nvPicPr>
          <p:cNvPr id="6" name="Picture 5">
            <a:extLst>
              <a:ext uri="{FF2B5EF4-FFF2-40B4-BE49-F238E27FC236}">
                <a16:creationId xmlns:a16="http://schemas.microsoft.com/office/drawing/2014/main" id="{4E0F5DA8-A56C-52AF-4FA2-28A6CEAC276A}"/>
              </a:ext>
            </a:extLst>
          </p:cNvPr>
          <p:cNvPicPr>
            <a:picLocks noChangeAspect="1"/>
          </p:cNvPicPr>
          <p:nvPr/>
        </p:nvPicPr>
        <p:blipFill rotWithShape="1">
          <a:blip r:embed="rId3"/>
          <a:srcRect l="28325" t="28091" r="29951" b="41877"/>
          <a:stretch/>
        </p:blipFill>
        <p:spPr>
          <a:xfrm>
            <a:off x="2044881" y="1193129"/>
            <a:ext cx="6884859" cy="2787588"/>
          </a:xfrm>
          <a:prstGeom prst="rect">
            <a:avLst/>
          </a:prstGeom>
        </p:spPr>
      </p:pic>
    </p:spTree>
    <p:extLst>
      <p:ext uri="{BB962C8B-B14F-4D97-AF65-F5344CB8AC3E}">
        <p14:creationId xmlns:p14="http://schemas.microsoft.com/office/powerpoint/2010/main" val="4126063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4:</a:t>
            </a:r>
            <a:r>
              <a:rPr lang="en-US" sz="1050" dirty="0"/>
              <a:t> </a:t>
            </a:r>
            <a:r>
              <a:rPr lang="en-US" sz="2400" dirty="0"/>
              <a:t>Sentiment Analysis of Movie Reviews using Machine Learning Techniques</a:t>
            </a:r>
            <a:r>
              <a:rPr lang="en-US" sz="1050" dirty="0"/>
              <a:t> </a:t>
            </a:r>
            <a:r>
              <a:rPr lang="en-US" sz="2400" dirty="0"/>
              <a:t>:</a:t>
            </a:r>
            <a:br>
              <a:rPr lang="en-US" sz="2400" dirty="0"/>
            </a:br>
            <a:br>
              <a:rPr lang="en-US" sz="2400" dirty="0"/>
            </a:br>
            <a:br>
              <a:rPr lang="en-US" sz="2400" dirty="0"/>
            </a:br>
            <a:endParaRPr lang="en-US" sz="2400"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21</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659907" y="4277200"/>
            <a:ext cx="11253925" cy="369332"/>
          </a:xfrm>
          <a:prstGeom prst="rect">
            <a:avLst/>
          </a:prstGeom>
          <a:noFill/>
        </p:spPr>
        <p:txBody>
          <a:bodyPr wrap="square">
            <a:spAutoFit/>
          </a:bodyPr>
          <a:lstStyle/>
          <a:p>
            <a:r>
              <a:rPr lang="en-IN" dirty="0"/>
              <a:t>	</a:t>
            </a:r>
            <a:endParaRPr lang="en-IN" u="sng" dirty="0"/>
          </a:p>
        </p:txBody>
      </p:sp>
      <p:sp>
        <p:nvSpPr>
          <p:cNvPr id="4" name="TextBox 3">
            <a:extLst>
              <a:ext uri="{FF2B5EF4-FFF2-40B4-BE49-F238E27FC236}">
                <a16:creationId xmlns:a16="http://schemas.microsoft.com/office/drawing/2014/main" id="{8A68BB76-F803-FB07-59B9-158802F526C2}"/>
              </a:ext>
            </a:extLst>
          </p:cNvPr>
          <p:cNvSpPr txBox="1"/>
          <p:nvPr/>
        </p:nvSpPr>
        <p:spPr>
          <a:xfrm>
            <a:off x="1078636" y="703965"/>
            <a:ext cx="10311414" cy="3693319"/>
          </a:xfrm>
          <a:prstGeom prst="rect">
            <a:avLst/>
          </a:prstGeom>
          <a:noFill/>
        </p:spPr>
        <p:txBody>
          <a:bodyPr wrap="square">
            <a:spAutoFit/>
          </a:bodyPr>
          <a:lstStyle/>
          <a:p>
            <a:pPr algn="just"/>
            <a:r>
              <a:rPr lang="en-US" dirty="0"/>
              <a:t>Method used here:</a:t>
            </a:r>
          </a:p>
          <a:p>
            <a:pPr algn="just"/>
            <a:r>
              <a:rPr lang="en-US" dirty="0"/>
              <a:t>	1: </a:t>
            </a:r>
            <a:r>
              <a:rPr lang="en-US" u="sng" dirty="0"/>
              <a:t>Naïve bayes:</a:t>
            </a:r>
            <a:r>
              <a:rPr lang="en-IN" u="sng" dirty="0"/>
              <a:t> </a:t>
            </a:r>
            <a:endParaRPr lang="en-IN" dirty="0"/>
          </a:p>
          <a:p>
            <a:pPr algn="just"/>
            <a:r>
              <a:rPr lang="en-IN" dirty="0"/>
              <a:t>	2</a:t>
            </a:r>
            <a:r>
              <a:rPr lang="en-IN" u="sng" dirty="0"/>
              <a:t>:</a:t>
            </a:r>
            <a:r>
              <a:rPr lang="en-US" dirty="0"/>
              <a:t> </a:t>
            </a:r>
            <a:r>
              <a:rPr lang="en-US" u="sng" dirty="0"/>
              <a:t>K- Nearest Neighbours</a:t>
            </a:r>
            <a:r>
              <a:rPr lang="en-US" dirty="0"/>
              <a:t>: K-NN is the simplest of all machine learning algorithms. The principle behind this method is to find a predefined number of training samples closest in distance to the new point and predict the label from these. The number of samples can be a user-defined constant or vary based on the local density of points. The distance can be any metric measure. Standard Euclidean distance is the most common choice for calculating the distance between two points</a:t>
            </a:r>
          </a:p>
          <a:p>
            <a:pPr algn="just"/>
            <a:endParaRPr lang="en-US" u="sng" dirty="0"/>
          </a:p>
          <a:p>
            <a:pPr algn="just"/>
            <a:r>
              <a:rPr lang="en-US" dirty="0"/>
              <a:t>	3: </a:t>
            </a:r>
            <a:r>
              <a:rPr lang="en-US" u="sng" dirty="0"/>
              <a:t>Random Forest:</a:t>
            </a:r>
            <a:r>
              <a:rPr lang="en-US" dirty="0"/>
              <a:t> Random Forests are the learning method for classification and regression. It construct a number of decision trees at training time. To classify new case it sends the new case to each of the trees. Each tree perform classification and output a class. The output class is chosen based on majority voting that is the maximum number of similar class generated by various trees is considered as the output of the Random Forest.</a:t>
            </a:r>
          </a:p>
        </p:txBody>
      </p:sp>
    </p:spTree>
    <p:extLst>
      <p:ext uri="{BB962C8B-B14F-4D97-AF65-F5344CB8AC3E}">
        <p14:creationId xmlns:p14="http://schemas.microsoft.com/office/powerpoint/2010/main" val="1775178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4:</a:t>
            </a:r>
            <a:r>
              <a:rPr lang="en-US" sz="1050" dirty="0"/>
              <a:t> </a:t>
            </a:r>
            <a:r>
              <a:rPr lang="en-US" sz="2400" dirty="0"/>
              <a:t>Sentiment Analysis of Movie Reviews using Machine Learning Techniques</a:t>
            </a:r>
            <a:r>
              <a:rPr lang="en-US" sz="1050" dirty="0"/>
              <a:t> </a:t>
            </a:r>
            <a:r>
              <a:rPr lang="en-US" sz="2400" dirty="0"/>
              <a:t>:</a:t>
            </a:r>
            <a:br>
              <a:rPr lang="en-US" sz="2400" dirty="0"/>
            </a:br>
            <a:br>
              <a:rPr lang="en-US" sz="2400" dirty="0"/>
            </a:br>
            <a:br>
              <a:rPr lang="en-US" sz="2400" dirty="0"/>
            </a:br>
            <a:endParaRPr lang="en-US" sz="2400"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22</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659907" y="4277200"/>
            <a:ext cx="11253925" cy="369332"/>
          </a:xfrm>
          <a:prstGeom prst="rect">
            <a:avLst/>
          </a:prstGeom>
          <a:noFill/>
        </p:spPr>
        <p:txBody>
          <a:bodyPr wrap="square">
            <a:spAutoFit/>
          </a:bodyPr>
          <a:lstStyle/>
          <a:p>
            <a:r>
              <a:rPr lang="en-IN" dirty="0"/>
              <a:t>	</a:t>
            </a:r>
            <a:endParaRPr lang="en-IN" u="sng" dirty="0"/>
          </a:p>
        </p:txBody>
      </p:sp>
      <p:sp>
        <p:nvSpPr>
          <p:cNvPr id="4" name="TextBox 3">
            <a:extLst>
              <a:ext uri="{FF2B5EF4-FFF2-40B4-BE49-F238E27FC236}">
                <a16:creationId xmlns:a16="http://schemas.microsoft.com/office/drawing/2014/main" id="{8A68BB76-F803-FB07-59B9-158802F526C2}"/>
              </a:ext>
            </a:extLst>
          </p:cNvPr>
          <p:cNvSpPr txBox="1"/>
          <p:nvPr/>
        </p:nvSpPr>
        <p:spPr>
          <a:xfrm>
            <a:off x="1078636" y="703965"/>
            <a:ext cx="10311414" cy="369332"/>
          </a:xfrm>
          <a:prstGeom prst="rect">
            <a:avLst/>
          </a:prstGeom>
          <a:noFill/>
        </p:spPr>
        <p:txBody>
          <a:bodyPr wrap="square">
            <a:spAutoFit/>
          </a:bodyPr>
          <a:lstStyle/>
          <a:p>
            <a:r>
              <a:rPr lang="en-US" dirty="0"/>
              <a:t>.</a:t>
            </a:r>
          </a:p>
        </p:txBody>
      </p:sp>
      <p:pic>
        <p:nvPicPr>
          <p:cNvPr id="6" name="Picture 5">
            <a:extLst>
              <a:ext uri="{FF2B5EF4-FFF2-40B4-BE49-F238E27FC236}">
                <a16:creationId xmlns:a16="http://schemas.microsoft.com/office/drawing/2014/main" id="{C69FD5EC-9679-1390-0D1B-4810413298CA}"/>
              </a:ext>
            </a:extLst>
          </p:cNvPr>
          <p:cNvPicPr>
            <a:picLocks noChangeAspect="1"/>
          </p:cNvPicPr>
          <p:nvPr/>
        </p:nvPicPr>
        <p:blipFill rotWithShape="1">
          <a:blip r:embed="rId3"/>
          <a:srcRect l="48787" t="25891" r="25655" b="56504"/>
          <a:stretch/>
        </p:blipFill>
        <p:spPr>
          <a:xfrm>
            <a:off x="3275438" y="471799"/>
            <a:ext cx="5308846" cy="2056989"/>
          </a:xfrm>
          <a:prstGeom prst="rect">
            <a:avLst/>
          </a:prstGeom>
        </p:spPr>
      </p:pic>
      <p:pic>
        <p:nvPicPr>
          <p:cNvPr id="12" name="Picture 11">
            <a:extLst>
              <a:ext uri="{FF2B5EF4-FFF2-40B4-BE49-F238E27FC236}">
                <a16:creationId xmlns:a16="http://schemas.microsoft.com/office/drawing/2014/main" id="{08F672CF-D15C-154E-1466-E52C68E6F5C9}"/>
              </a:ext>
            </a:extLst>
          </p:cNvPr>
          <p:cNvPicPr>
            <a:picLocks noChangeAspect="1"/>
          </p:cNvPicPr>
          <p:nvPr/>
        </p:nvPicPr>
        <p:blipFill rotWithShape="1">
          <a:blip r:embed="rId4"/>
          <a:srcRect l="25777" t="56440" r="51141" b="12621"/>
          <a:stretch/>
        </p:blipFill>
        <p:spPr>
          <a:xfrm>
            <a:off x="3595457" y="2705812"/>
            <a:ext cx="4668808" cy="3520015"/>
          </a:xfrm>
          <a:prstGeom prst="rect">
            <a:avLst/>
          </a:prstGeom>
        </p:spPr>
      </p:pic>
    </p:spTree>
    <p:extLst>
      <p:ext uri="{BB962C8B-B14F-4D97-AF65-F5344CB8AC3E}">
        <p14:creationId xmlns:p14="http://schemas.microsoft.com/office/powerpoint/2010/main" val="141673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5:</a:t>
            </a:r>
            <a:r>
              <a:rPr lang="en-US" sz="1050" dirty="0"/>
              <a:t> </a:t>
            </a:r>
            <a:r>
              <a:rPr lang="en-US" sz="2400" dirty="0"/>
              <a:t>Application of Machine Learning Techniques to Sentiment Analysis :</a:t>
            </a:r>
            <a:br>
              <a:rPr lang="en-US" sz="2400" dirty="0"/>
            </a:br>
            <a:br>
              <a:rPr lang="en-US" sz="2400" dirty="0"/>
            </a:br>
            <a:br>
              <a:rPr lang="en-US" sz="2400" dirty="0"/>
            </a:br>
            <a:endParaRPr lang="en-US" sz="2400"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23</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607380" y="4277200"/>
            <a:ext cx="11253925" cy="369332"/>
          </a:xfrm>
          <a:prstGeom prst="rect">
            <a:avLst/>
          </a:prstGeom>
          <a:noFill/>
        </p:spPr>
        <p:txBody>
          <a:bodyPr wrap="square">
            <a:spAutoFit/>
          </a:bodyPr>
          <a:lstStyle/>
          <a:p>
            <a:r>
              <a:rPr lang="en-IN" dirty="0"/>
              <a:t>	</a:t>
            </a:r>
            <a:endParaRPr lang="en-IN" u="sng" dirty="0"/>
          </a:p>
        </p:txBody>
      </p:sp>
      <p:sp>
        <p:nvSpPr>
          <p:cNvPr id="4" name="TextBox 3">
            <a:extLst>
              <a:ext uri="{FF2B5EF4-FFF2-40B4-BE49-F238E27FC236}">
                <a16:creationId xmlns:a16="http://schemas.microsoft.com/office/drawing/2014/main" id="{8A68BB76-F803-FB07-59B9-158802F526C2}"/>
              </a:ext>
            </a:extLst>
          </p:cNvPr>
          <p:cNvSpPr txBox="1"/>
          <p:nvPr/>
        </p:nvSpPr>
        <p:spPr>
          <a:xfrm>
            <a:off x="1078636" y="703965"/>
            <a:ext cx="10311414"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CBBDB777-F647-17AC-B7B9-3FE68A9DAF8B}"/>
              </a:ext>
            </a:extLst>
          </p:cNvPr>
          <p:cNvSpPr txBox="1"/>
          <p:nvPr/>
        </p:nvSpPr>
        <p:spPr>
          <a:xfrm>
            <a:off x="936593" y="750131"/>
            <a:ext cx="6098958" cy="1200329"/>
          </a:xfrm>
          <a:prstGeom prst="rect">
            <a:avLst/>
          </a:prstGeom>
          <a:noFill/>
        </p:spPr>
        <p:txBody>
          <a:bodyPr wrap="square">
            <a:spAutoFit/>
          </a:bodyPr>
          <a:lstStyle/>
          <a:p>
            <a:r>
              <a:rPr lang="en-US" dirty="0"/>
              <a:t>Methods applied here:</a:t>
            </a:r>
          </a:p>
          <a:p>
            <a:r>
              <a:rPr lang="en-US" dirty="0"/>
              <a:t>	1:Naïve bayes</a:t>
            </a:r>
          </a:p>
          <a:p>
            <a:r>
              <a:rPr lang="en-US" dirty="0"/>
              <a:t>	2: Support vector machine</a:t>
            </a:r>
          </a:p>
          <a:p>
            <a:r>
              <a:rPr lang="en-US" dirty="0"/>
              <a:t>	3: Decision tree</a:t>
            </a:r>
            <a:endParaRPr lang="en-IN" dirty="0"/>
          </a:p>
        </p:txBody>
      </p:sp>
      <p:pic>
        <p:nvPicPr>
          <p:cNvPr id="10" name="Picture 9">
            <a:extLst>
              <a:ext uri="{FF2B5EF4-FFF2-40B4-BE49-F238E27FC236}">
                <a16:creationId xmlns:a16="http://schemas.microsoft.com/office/drawing/2014/main" id="{CD6B35E8-7E76-3945-7B9D-F86FD0705920}"/>
              </a:ext>
            </a:extLst>
          </p:cNvPr>
          <p:cNvPicPr>
            <a:picLocks noChangeAspect="1"/>
          </p:cNvPicPr>
          <p:nvPr/>
        </p:nvPicPr>
        <p:blipFill rotWithShape="1">
          <a:blip r:embed="rId3"/>
          <a:srcRect l="49442" t="18123" r="13349" b="51845"/>
          <a:stretch/>
        </p:blipFill>
        <p:spPr>
          <a:xfrm>
            <a:off x="6569476" y="2675279"/>
            <a:ext cx="4962617" cy="1912237"/>
          </a:xfrm>
          <a:prstGeom prst="rect">
            <a:avLst/>
          </a:prstGeom>
        </p:spPr>
      </p:pic>
      <p:pic>
        <p:nvPicPr>
          <p:cNvPr id="14" name="Picture 13">
            <a:extLst>
              <a:ext uri="{FF2B5EF4-FFF2-40B4-BE49-F238E27FC236}">
                <a16:creationId xmlns:a16="http://schemas.microsoft.com/office/drawing/2014/main" id="{0644A609-5913-67F9-B2AB-978961DDDCB2}"/>
              </a:ext>
            </a:extLst>
          </p:cNvPr>
          <p:cNvPicPr>
            <a:picLocks noChangeAspect="1"/>
          </p:cNvPicPr>
          <p:nvPr/>
        </p:nvPicPr>
        <p:blipFill rotWithShape="1">
          <a:blip r:embed="rId4"/>
          <a:srcRect l="50000" t="13074" r="13423" b="13786"/>
          <a:stretch/>
        </p:blipFill>
        <p:spPr>
          <a:xfrm>
            <a:off x="330695" y="2138934"/>
            <a:ext cx="5464207" cy="4444111"/>
          </a:xfrm>
          <a:prstGeom prst="rect">
            <a:avLst/>
          </a:prstGeom>
        </p:spPr>
      </p:pic>
    </p:spTree>
    <p:extLst>
      <p:ext uri="{BB962C8B-B14F-4D97-AF65-F5344CB8AC3E}">
        <p14:creationId xmlns:p14="http://schemas.microsoft.com/office/powerpoint/2010/main" val="3316894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400" dirty="0">
                <a:latin typeface="urw-din"/>
              </a:rPr>
              <a:t>6:</a:t>
            </a:r>
            <a:r>
              <a:rPr lang="en-US" sz="2000" dirty="0"/>
              <a:t>Attention-Based CNN and Bi-LSTM Model Based on TF-IDF and GloVe Word Embedding for Sentiment Analysis</a:t>
            </a:r>
            <a:r>
              <a:rPr lang="en-US" sz="1050" dirty="0"/>
              <a:t> </a:t>
            </a:r>
            <a:r>
              <a:rPr lang="en-US" sz="2400" dirty="0"/>
              <a:t>:</a:t>
            </a:r>
            <a:br>
              <a:rPr lang="en-US" sz="2400" dirty="0"/>
            </a:br>
            <a:br>
              <a:rPr lang="en-US" sz="2400" dirty="0"/>
            </a:br>
            <a:br>
              <a:rPr lang="en-US" sz="2400" dirty="0"/>
            </a:br>
            <a:endParaRPr lang="en-US" sz="2400" dirty="0"/>
          </a:p>
        </p:txBody>
      </p:sp>
      <p:sp>
        <p:nvSpPr>
          <p:cNvPr id="5" name="Footer Placeholder 4">
            <a:extLst>
              <a:ext uri="{FF2B5EF4-FFF2-40B4-BE49-F238E27FC236}">
                <a16:creationId xmlns:a16="http://schemas.microsoft.com/office/drawing/2014/main" id="{6D18E7F7-120D-E343-B41C-E8DF89FC0F49}"/>
              </a:ext>
            </a:extLst>
          </p:cNvPr>
          <p:cNvSpPr>
            <a:spLocks noGrp="1"/>
          </p:cNvSpPr>
          <p:nvPr>
            <p:ph type="ftr" sz="quarter" idx="28"/>
          </p:nvPr>
        </p:nvSpPr>
        <p:spPr>
          <a:xfrm>
            <a:off x="200423" y="6344983"/>
            <a:ext cx="4114800" cy="365125"/>
          </a:xfrm>
        </p:spPr>
        <p:txBody>
          <a:bodyPr/>
          <a:lstStyle/>
          <a:p>
            <a:r>
              <a:rPr lang="en-US"/>
              <a:t>Sentiment Analysis</a:t>
            </a:r>
            <a:endParaRPr lang="en-US"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24</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0" y="800306"/>
            <a:ext cx="11253925" cy="369332"/>
          </a:xfrm>
          <a:prstGeom prst="rect">
            <a:avLst/>
          </a:prstGeom>
          <a:noFill/>
        </p:spPr>
        <p:txBody>
          <a:bodyPr wrap="square">
            <a:spAutoFit/>
          </a:bodyPr>
          <a:lstStyle/>
          <a:p>
            <a:r>
              <a:rPr lang="en-IN" dirty="0"/>
              <a:t>	</a:t>
            </a:r>
            <a:r>
              <a:rPr lang="en-IN" sz="1600" dirty="0"/>
              <a:t>Dataset used </a:t>
            </a:r>
            <a:r>
              <a:rPr lang="en-IN" dirty="0"/>
              <a:t>:</a:t>
            </a:r>
            <a:endParaRPr lang="en-IN" u="sng" dirty="0"/>
          </a:p>
        </p:txBody>
      </p:sp>
      <p:sp>
        <p:nvSpPr>
          <p:cNvPr id="4" name="TextBox 3">
            <a:extLst>
              <a:ext uri="{FF2B5EF4-FFF2-40B4-BE49-F238E27FC236}">
                <a16:creationId xmlns:a16="http://schemas.microsoft.com/office/drawing/2014/main" id="{8A68BB76-F803-FB07-59B9-158802F526C2}"/>
              </a:ext>
            </a:extLst>
          </p:cNvPr>
          <p:cNvSpPr txBox="1"/>
          <p:nvPr/>
        </p:nvSpPr>
        <p:spPr>
          <a:xfrm>
            <a:off x="5806502" y="711980"/>
            <a:ext cx="10311414" cy="369332"/>
          </a:xfrm>
          <a:prstGeom prst="rect">
            <a:avLst/>
          </a:prstGeom>
          <a:noFill/>
        </p:spPr>
        <p:txBody>
          <a:bodyPr wrap="square">
            <a:spAutoFit/>
          </a:bodyPr>
          <a:lstStyle/>
          <a:p>
            <a:r>
              <a:rPr lang="en-US" dirty="0"/>
              <a:t>Accuracy table:</a:t>
            </a:r>
          </a:p>
        </p:txBody>
      </p:sp>
      <p:pic>
        <p:nvPicPr>
          <p:cNvPr id="12" name="Picture 11">
            <a:extLst>
              <a:ext uri="{FF2B5EF4-FFF2-40B4-BE49-F238E27FC236}">
                <a16:creationId xmlns:a16="http://schemas.microsoft.com/office/drawing/2014/main" id="{59FEA2BB-97E4-C8F1-18A8-CE9CE5CA952E}"/>
              </a:ext>
            </a:extLst>
          </p:cNvPr>
          <p:cNvPicPr>
            <a:picLocks noChangeAspect="1"/>
          </p:cNvPicPr>
          <p:nvPr/>
        </p:nvPicPr>
        <p:blipFill rotWithShape="1">
          <a:blip r:embed="rId3"/>
          <a:srcRect l="37725" t="22756" r="28422" b="64012"/>
          <a:stretch/>
        </p:blipFill>
        <p:spPr>
          <a:xfrm>
            <a:off x="200423" y="1169638"/>
            <a:ext cx="5212825" cy="1146122"/>
          </a:xfrm>
          <a:prstGeom prst="rect">
            <a:avLst/>
          </a:prstGeom>
        </p:spPr>
      </p:pic>
      <p:pic>
        <p:nvPicPr>
          <p:cNvPr id="17" name="Picture 16">
            <a:extLst>
              <a:ext uri="{FF2B5EF4-FFF2-40B4-BE49-F238E27FC236}">
                <a16:creationId xmlns:a16="http://schemas.microsoft.com/office/drawing/2014/main" id="{68E601DC-F573-14D9-7972-2C682ECBB792}"/>
              </a:ext>
            </a:extLst>
          </p:cNvPr>
          <p:cNvPicPr>
            <a:picLocks noChangeAspect="1"/>
          </p:cNvPicPr>
          <p:nvPr/>
        </p:nvPicPr>
        <p:blipFill rotWithShape="1">
          <a:blip r:embed="rId4"/>
          <a:srcRect l="37209" t="29256" r="27839" b="30287"/>
          <a:stretch/>
        </p:blipFill>
        <p:spPr>
          <a:xfrm>
            <a:off x="6005342" y="1169638"/>
            <a:ext cx="6055594" cy="3942846"/>
          </a:xfrm>
          <a:prstGeom prst="rect">
            <a:avLst/>
          </a:prstGeom>
        </p:spPr>
      </p:pic>
    </p:spTree>
    <p:extLst>
      <p:ext uri="{BB962C8B-B14F-4D97-AF65-F5344CB8AC3E}">
        <p14:creationId xmlns:p14="http://schemas.microsoft.com/office/powerpoint/2010/main" val="3980810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EF3C-6A3D-7011-1811-22CD932BB034}"/>
              </a:ext>
            </a:extLst>
          </p:cNvPr>
          <p:cNvSpPr>
            <a:spLocks noGrp="1"/>
          </p:cNvSpPr>
          <p:nvPr>
            <p:ph type="title"/>
          </p:nvPr>
        </p:nvSpPr>
        <p:spPr>
          <a:xfrm>
            <a:off x="292963" y="206633"/>
            <a:ext cx="7945515" cy="614804"/>
          </a:xfrm>
        </p:spPr>
        <p:txBody>
          <a:bodyPr/>
          <a:lstStyle/>
          <a:p>
            <a:r>
              <a:rPr lang="en-IN" sz="2400" dirty="0"/>
              <a:t>Summary of the research papers</a:t>
            </a:r>
          </a:p>
        </p:txBody>
      </p:sp>
      <p:sp>
        <p:nvSpPr>
          <p:cNvPr id="4" name="Footer Placeholder 3">
            <a:extLst>
              <a:ext uri="{FF2B5EF4-FFF2-40B4-BE49-F238E27FC236}">
                <a16:creationId xmlns:a16="http://schemas.microsoft.com/office/drawing/2014/main" id="{79A5248D-1B81-6EB1-01E7-07A29E9DBE24}"/>
              </a:ext>
            </a:extLst>
          </p:cNvPr>
          <p:cNvSpPr>
            <a:spLocks noGrp="1"/>
          </p:cNvSpPr>
          <p:nvPr>
            <p:ph type="ftr" sz="quarter" idx="28"/>
          </p:nvPr>
        </p:nvSpPr>
        <p:spPr>
          <a:xfrm>
            <a:off x="150920" y="6400482"/>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19A72B37-BEB8-0E62-A067-0A28008B5AAD}"/>
              </a:ext>
            </a:extLst>
          </p:cNvPr>
          <p:cNvSpPr>
            <a:spLocks noGrp="1"/>
          </p:cNvSpPr>
          <p:nvPr>
            <p:ph type="sldNum" sz="quarter" idx="29"/>
          </p:nvPr>
        </p:nvSpPr>
        <p:spPr/>
        <p:txBody>
          <a:bodyPr/>
          <a:lstStyle/>
          <a:p>
            <a:fld id="{47FEACEE-25B4-4A2D-B147-27296E36371D}" type="slidenum">
              <a:rPr lang="en-US" altLang="zh-CN" smtClean="0"/>
              <a:pPr/>
              <a:t>25</a:t>
            </a:fld>
            <a:endParaRPr lang="en-US" altLang="zh-CN" dirty="0"/>
          </a:p>
        </p:txBody>
      </p:sp>
      <p:pic>
        <p:nvPicPr>
          <p:cNvPr id="7" name="Picture 6">
            <a:extLst>
              <a:ext uri="{FF2B5EF4-FFF2-40B4-BE49-F238E27FC236}">
                <a16:creationId xmlns:a16="http://schemas.microsoft.com/office/drawing/2014/main" id="{5E85C86F-0AF0-7E35-54A1-B49DC38A3C85}"/>
              </a:ext>
            </a:extLst>
          </p:cNvPr>
          <p:cNvPicPr>
            <a:picLocks noChangeAspect="1"/>
          </p:cNvPicPr>
          <p:nvPr/>
        </p:nvPicPr>
        <p:blipFill rotWithShape="1">
          <a:blip r:embed="rId2"/>
          <a:srcRect l="31070" t="17813" r="32882" b="13505"/>
          <a:stretch/>
        </p:blipFill>
        <p:spPr>
          <a:xfrm>
            <a:off x="2731363" y="889759"/>
            <a:ext cx="6729274" cy="5761608"/>
          </a:xfrm>
          <a:prstGeom prst="rect">
            <a:avLst/>
          </a:prstGeom>
        </p:spPr>
      </p:pic>
    </p:spTree>
    <p:extLst>
      <p:ext uri="{BB962C8B-B14F-4D97-AF65-F5344CB8AC3E}">
        <p14:creationId xmlns:p14="http://schemas.microsoft.com/office/powerpoint/2010/main" val="3129021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DEF3C-6A3D-7011-1811-22CD932BB034}"/>
              </a:ext>
            </a:extLst>
          </p:cNvPr>
          <p:cNvSpPr>
            <a:spLocks noGrp="1"/>
          </p:cNvSpPr>
          <p:nvPr>
            <p:ph type="title"/>
          </p:nvPr>
        </p:nvSpPr>
        <p:spPr>
          <a:xfrm>
            <a:off x="292963" y="206633"/>
            <a:ext cx="7945515" cy="614804"/>
          </a:xfrm>
        </p:spPr>
        <p:txBody>
          <a:bodyPr/>
          <a:lstStyle/>
          <a:p>
            <a:r>
              <a:rPr lang="en-IN" sz="2400" dirty="0"/>
              <a:t>Summary of the research papers</a:t>
            </a:r>
          </a:p>
        </p:txBody>
      </p:sp>
      <p:sp>
        <p:nvSpPr>
          <p:cNvPr id="4" name="Footer Placeholder 3">
            <a:extLst>
              <a:ext uri="{FF2B5EF4-FFF2-40B4-BE49-F238E27FC236}">
                <a16:creationId xmlns:a16="http://schemas.microsoft.com/office/drawing/2014/main" id="{79A5248D-1B81-6EB1-01E7-07A29E9DBE24}"/>
              </a:ext>
            </a:extLst>
          </p:cNvPr>
          <p:cNvSpPr>
            <a:spLocks noGrp="1"/>
          </p:cNvSpPr>
          <p:nvPr>
            <p:ph type="ftr" sz="quarter" idx="28"/>
          </p:nvPr>
        </p:nvSpPr>
        <p:spPr>
          <a:xfrm>
            <a:off x="150920" y="6400482"/>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19A72B37-BEB8-0E62-A067-0A28008B5AAD}"/>
              </a:ext>
            </a:extLst>
          </p:cNvPr>
          <p:cNvSpPr>
            <a:spLocks noGrp="1"/>
          </p:cNvSpPr>
          <p:nvPr>
            <p:ph type="sldNum" sz="quarter" idx="29"/>
          </p:nvPr>
        </p:nvSpPr>
        <p:spPr/>
        <p:txBody>
          <a:bodyPr/>
          <a:lstStyle/>
          <a:p>
            <a:fld id="{47FEACEE-25B4-4A2D-B147-27296E36371D}" type="slidenum">
              <a:rPr lang="en-US" altLang="zh-CN" smtClean="0"/>
              <a:pPr/>
              <a:t>26</a:t>
            </a:fld>
            <a:endParaRPr lang="en-US" altLang="zh-CN" dirty="0"/>
          </a:p>
        </p:txBody>
      </p:sp>
      <p:pic>
        <p:nvPicPr>
          <p:cNvPr id="6" name="Picture 5">
            <a:extLst>
              <a:ext uri="{FF2B5EF4-FFF2-40B4-BE49-F238E27FC236}">
                <a16:creationId xmlns:a16="http://schemas.microsoft.com/office/drawing/2014/main" id="{F64A7C72-6CA7-6F52-C11E-80885001CCF7}"/>
              </a:ext>
            </a:extLst>
          </p:cNvPr>
          <p:cNvPicPr>
            <a:picLocks noChangeAspect="1"/>
          </p:cNvPicPr>
          <p:nvPr/>
        </p:nvPicPr>
        <p:blipFill rotWithShape="1">
          <a:blip r:embed="rId2"/>
          <a:srcRect l="30510" t="10227" r="32427" b="8090"/>
          <a:stretch/>
        </p:blipFill>
        <p:spPr>
          <a:xfrm>
            <a:off x="2916314" y="784254"/>
            <a:ext cx="6359371" cy="5798791"/>
          </a:xfrm>
          <a:prstGeom prst="rect">
            <a:avLst/>
          </a:prstGeom>
        </p:spPr>
      </p:pic>
    </p:spTree>
    <p:extLst>
      <p:ext uri="{BB962C8B-B14F-4D97-AF65-F5344CB8AC3E}">
        <p14:creationId xmlns:p14="http://schemas.microsoft.com/office/powerpoint/2010/main" val="412512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dirty="0"/>
              <a:t>The implementation we have done …….</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endParaRPr lang="en-US" dirty="0"/>
          </a:p>
          <a:p>
            <a:endParaRPr lang="en-US" dirty="0"/>
          </a:p>
        </p:txBody>
      </p:sp>
      <p:sp>
        <p:nvSpPr>
          <p:cNvPr id="4" name="Footer Placeholder 3">
            <a:extLst>
              <a:ext uri="{FF2B5EF4-FFF2-40B4-BE49-F238E27FC236}">
                <a16:creationId xmlns:a16="http://schemas.microsoft.com/office/drawing/2014/main" id="{8A610345-FF40-D90A-5C88-A462A10E487B}"/>
              </a:ext>
            </a:extLst>
          </p:cNvPr>
          <p:cNvSpPr>
            <a:spLocks noGrp="1"/>
          </p:cNvSpPr>
          <p:nvPr>
            <p:ph type="ftr" sz="quarter" idx="30"/>
          </p:nvPr>
        </p:nvSpPr>
        <p:spPr>
          <a:xfrm>
            <a:off x="111770" y="6400482"/>
            <a:ext cx="4114800" cy="365125"/>
          </a:xfrm>
        </p:spPr>
        <p:txBody>
          <a:bodyPr/>
          <a:lstStyle/>
          <a:p>
            <a:r>
              <a:rPr lang="en-US" noProof="0"/>
              <a:t>Sentiment Analysis</a:t>
            </a:r>
            <a:endParaRPr lang="en-US" noProof="0" dirty="0"/>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27</a:t>
            </a:fld>
            <a:endParaRPr lang="en-US" altLang="zh-CN" noProof="0" dirty="0"/>
          </a:p>
        </p:txBody>
      </p:sp>
    </p:spTree>
    <p:extLst>
      <p:ext uri="{BB962C8B-B14F-4D97-AF65-F5344CB8AC3E}">
        <p14:creationId xmlns:p14="http://schemas.microsoft.com/office/powerpoint/2010/main" val="32955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800" dirty="0">
                <a:latin typeface="urw-din"/>
              </a:rPr>
              <a:t>Our implementation process</a:t>
            </a:r>
            <a:r>
              <a:rPr lang="en-US" sz="2400" dirty="0"/>
              <a:t>:</a:t>
            </a:r>
            <a:br>
              <a:rPr lang="en-US" sz="2400" dirty="0"/>
            </a:br>
            <a:br>
              <a:rPr lang="en-US" sz="2400" dirty="0"/>
            </a:br>
            <a:br>
              <a:rPr lang="en-US" sz="2400" dirty="0"/>
            </a:br>
            <a:endParaRPr lang="en-US" sz="2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28</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607380" y="4277200"/>
            <a:ext cx="11253925" cy="369332"/>
          </a:xfrm>
          <a:prstGeom prst="rect">
            <a:avLst/>
          </a:prstGeom>
          <a:noFill/>
        </p:spPr>
        <p:txBody>
          <a:bodyPr wrap="square">
            <a:spAutoFit/>
          </a:bodyPr>
          <a:lstStyle/>
          <a:p>
            <a:r>
              <a:rPr lang="en-IN" dirty="0"/>
              <a:t>	</a:t>
            </a:r>
            <a:endParaRPr lang="en-IN" u="sng" dirty="0"/>
          </a:p>
        </p:txBody>
      </p:sp>
      <p:sp>
        <p:nvSpPr>
          <p:cNvPr id="4" name="TextBox 3">
            <a:extLst>
              <a:ext uri="{FF2B5EF4-FFF2-40B4-BE49-F238E27FC236}">
                <a16:creationId xmlns:a16="http://schemas.microsoft.com/office/drawing/2014/main" id="{8A68BB76-F803-FB07-59B9-158802F526C2}"/>
              </a:ext>
            </a:extLst>
          </p:cNvPr>
          <p:cNvSpPr txBox="1"/>
          <p:nvPr/>
        </p:nvSpPr>
        <p:spPr>
          <a:xfrm>
            <a:off x="1078636" y="703965"/>
            <a:ext cx="10311414"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CBBDB777-F647-17AC-B7B9-3FE68A9DAF8B}"/>
              </a:ext>
            </a:extLst>
          </p:cNvPr>
          <p:cNvSpPr txBox="1"/>
          <p:nvPr/>
        </p:nvSpPr>
        <p:spPr>
          <a:xfrm>
            <a:off x="801950" y="544167"/>
            <a:ext cx="10453457" cy="6155531"/>
          </a:xfrm>
          <a:prstGeom prst="rect">
            <a:avLst/>
          </a:prstGeom>
          <a:noFill/>
        </p:spPr>
        <p:txBody>
          <a:bodyPr wrap="square">
            <a:spAutoFit/>
          </a:bodyPr>
          <a:lstStyle/>
          <a:p>
            <a:r>
              <a:rPr lang="en-IN" sz="1600" dirty="0"/>
              <a:t>Data set : we use IMDB dataset with 50k reviews</a:t>
            </a:r>
          </a:p>
          <a:p>
            <a:endParaRPr lang="en-IN" sz="1600" dirty="0"/>
          </a:p>
          <a:p>
            <a:r>
              <a:rPr lang="en-IN" sz="1600" dirty="0"/>
              <a:t>Data Preprocessing : </a:t>
            </a:r>
            <a:r>
              <a:rPr lang="en-US" sz="1600" dirty="0"/>
              <a:t>The steps that are carried out in preprocessing of data are as follows –</a:t>
            </a:r>
          </a:p>
          <a:p>
            <a:endParaRPr lang="en-US" sz="1600" dirty="0"/>
          </a:p>
          <a:p>
            <a:r>
              <a:rPr lang="en-US" sz="1600" dirty="0"/>
              <a:t>	 a) Case Conversion: All words are converted either into lower case or upper case in order to 	       	   remove the difference between “Text” and “text” for further processing. </a:t>
            </a:r>
          </a:p>
          <a:p>
            <a:endParaRPr lang="en-US" sz="1600" dirty="0"/>
          </a:p>
          <a:p>
            <a:r>
              <a:rPr lang="en-US" sz="1600" dirty="0"/>
              <a:t>	 b) Stop-words Removal: The commonly used words like a, an, the, has, have etc. which carry no 	meaning i.e. do not help in determining the sentiment of text while analyzing should be 	removed from the input text. </a:t>
            </a:r>
          </a:p>
          <a:p>
            <a:endParaRPr lang="en-US" sz="1600" dirty="0"/>
          </a:p>
          <a:p>
            <a:r>
              <a:rPr lang="en-US" sz="1600" dirty="0"/>
              <a:t>	 c) Punctuation Removal: Punctuation marks such as comma or colon often carry no meaning for 	the textual analysis hence they can be removed from input text. </a:t>
            </a:r>
          </a:p>
          <a:p>
            <a:endParaRPr lang="en-US" sz="1600" dirty="0"/>
          </a:p>
          <a:p>
            <a:r>
              <a:rPr lang="en-US" sz="1600" dirty="0"/>
              <a:t>	 d) Lemmatization: Deals with removal of inflectional endings only and to return the base or 		   dictionary form of a word, which is known as the lemma. </a:t>
            </a:r>
          </a:p>
          <a:p>
            <a:endParaRPr lang="en-US" sz="1600" dirty="0"/>
          </a:p>
          <a:p>
            <a:r>
              <a:rPr lang="en-US" sz="1600" dirty="0"/>
              <a:t>	 e) Stemming: Stemming usually refers to a simple process that chops off the ends of words 	   	   to remove derivational affixes.</a:t>
            </a:r>
          </a:p>
          <a:p>
            <a:r>
              <a:rPr lang="en-US" sz="1600" dirty="0"/>
              <a:t>	</a:t>
            </a:r>
          </a:p>
          <a:p>
            <a:r>
              <a:rPr lang="en-US" sz="1600" dirty="0"/>
              <a:t> 	  f) White space Removal: Deals with removal of the extra white space for better cleaned words.</a:t>
            </a:r>
          </a:p>
          <a:p>
            <a:r>
              <a:rPr lang="en-US" sz="1600" dirty="0"/>
              <a:t>                and also removal of most frequent words in the dataset.</a:t>
            </a:r>
          </a:p>
          <a:p>
            <a:endParaRPr lang="en-US" sz="1600" dirty="0"/>
          </a:p>
          <a:p>
            <a:r>
              <a:rPr lang="en-US" sz="1600" dirty="0"/>
              <a:t>	</a:t>
            </a:r>
            <a:endParaRPr lang="en-IN" sz="1600" dirty="0"/>
          </a:p>
        </p:txBody>
      </p:sp>
      <p:sp>
        <p:nvSpPr>
          <p:cNvPr id="2" name="Footer Placeholder 1">
            <a:extLst>
              <a:ext uri="{FF2B5EF4-FFF2-40B4-BE49-F238E27FC236}">
                <a16:creationId xmlns:a16="http://schemas.microsoft.com/office/drawing/2014/main" id="{825BBCB0-1733-2C5A-2F16-5A8E4408BCD0}"/>
              </a:ext>
            </a:extLst>
          </p:cNvPr>
          <p:cNvSpPr>
            <a:spLocks noGrp="1"/>
          </p:cNvSpPr>
          <p:nvPr>
            <p:ph type="ftr" sz="quarter" idx="28"/>
          </p:nvPr>
        </p:nvSpPr>
        <p:spPr/>
        <p:txBody>
          <a:bodyPr/>
          <a:lstStyle/>
          <a:p>
            <a:r>
              <a:rPr lang="en-US"/>
              <a:t>Sentiment Analysis</a:t>
            </a:r>
            <a:endParaRPr lang="en-US" dirty="0"/>
          </a:p>
        </p:txBody>
      </p:sp>
    </p:spTree>
    <p:extLst>
      <p:ext uri="{BB962C8B-B14F-4D97-AF65-F5344CB8AC3E}">
        <p14:creationId xmlns:p14="http://schemas.microsoft.com/office/powerpoint/2010/main" val="553517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856614"/>
          </a:xfrm>
        </p:spPr>
        <p:txBody>
          <a:bodyPr/>
          <a:lstStyle/>
          <a:p>
            <a:pPr>
              <a:lnSpc>
                <a:spcPct val="100000"/>
              </a:lnSpc>
            </a:pPr>
            <a:r>
              <a:rPr lang="en-US" sz="2800" dirty="0">
                <a:latin typeface="urw-din"/>
              </a:rPr>
              <a:t>Our implementation process</a:t>
            </a:r>
            <a:r>
              <a:rPr lang="en-US" sz="2400" dirty="0"/>
              <a:t>:</a:t>
            </a:r>
            <a:br>
              <a:rPr lang="en-US" sz="2400" dirty="0"/>
            </a:br>
            <a:br>
              <a:rPr lang="en-US" sz="2400" dirty="0"/>
            </a:br>
            <a:br>
              <a:rPr lang="en-US" sz="2400" dirty="0"/>
            </a:br>
            <a:endParaRPr lang="en-US" sz="2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29</a:t>
            </a:fld>
            <a:endParaRPr lang="en-US" altLang="zh-CN" dirty="0"/>
          </a:p>
        </p:txBody>
      </p:sp>
      <p:sp>
        <p:nvSpPr>
          <p:cNvPr id="11" name="TextBox 10">
            <a:extLst>
              <a:ext uri="{FF2B5EF4-FFF2-40B4-BE49-F238E27FC236}">
                <a16:creationId xmlns:a16="http://schemas.microsoft.com/office/drawing/2014/main" id="{B4D0D896-90B5-3A13-103E-6D8AB3BCF1F4}"/>
              </a:ext>
            </a:extLst>
          </p:cNvPr>
          <p:cNvSpPr txBox="1"/>
          <p:nvPr/>
        </p:nvSpPr>
        <p:spPr>
          <a:xfrm>
            <a:off x="3200509" y="1917615"/>
            <a:ext cx="1753340" cy="861774"/>
          </a:xfrm>
          <a:prstGeom prst="rect">
            <a:avLst/>
          </a:prstGeom>
          <a:noFill/>
        </p:spPr>
        <p:txBody>
          <a:bodyPr wrap="square">
            <a:spAutoFit/>
          </a:bodyPr>
          <a:lstStyle/>
          <a:p>
            <a:r>
              <a:rPr lang="en-IN" dirty="0"/>
              <a:t>	 </a:t>
            </a:r>
            <a:r>
              <a:rPr lang="en-IN" sz="1600" dirty="0"/>
              <a:t>Multinomial Naïve Bayes</a:t>
            </a:r>
            <a:endParaRPr lang="en-IN" u="sng" dirty="0"/>
          </a:p>
        </p:txBody>
      </p:sp>
      <p:sp>
        <p:nvSpPr>
          <p:cNvPr id="4" name="TextBox 3">
            <a:extLst>
              <a:ext uri="{FF2B5EF4-FFF2-40B4-BE49-F238E27FC236}">
                <a16:creationId xmlns:a16="http://schemas.microsoft.com/office/drawing/2014/main" id="{8A68BB76-F803-FB07-59B9-158802F526C2}"/>
              </a:ext>
            </a:extLst>
          </p:cNvPr>
          <p:cNvSpPr txBox="1"/>
          <p:nvPr/>
        </p:nvSpPr>
        <p:spPr>
          <a:xfrm>
            <a:off x="1078636" y="703965"/>
            <a:ext cx="10311414"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CBBDB777-F647-17AC-B7B9-3FE68A9DAF8B}"/>
              </a:ext>
            </a:extLst>
          </p:cNvPr>
          <p:cNvSpPr txBox="1"/>
          <p:nvPr/>
        </p:nvSpPr>
        <p:spPr>
          <a:xfrm>
            <a:off x="801950" y="544167"/>
            <a:ext cx="10453457" cy="646331"/>
          </a:xfrm>
          <a:prstGeom prst="rect">
            <a:avLst/>
          </a:prstGeom>
          <a:noFill/>
        </p:spPr>
        <p:txBody>
          <a:bodyPr wrap="square">
            <a:spAutoFit/>
          </a:bodyPr>
          <a:lstStyle/>
          <a:p>
            <a:r>
              <a:rPr lang="en-US" dirty="0"/>
              <a:t>Word embedding algorithms used here are CountVectorizer and GloVe</a:t>
            </a:r>
          </a:p>
          <a:p>
            <a:r>
              <a:rPr lang="en-US" dirty="0"/>
              <a:t>	</a:t>
            </a:r>
            <a:endParaRPr lang="en-IN" dirty="0"/>
          </a:p>
        </p:txBody>
      </p:sp>
      <p:sp>
        <p:nvSpPr>
          <p:cNvPr id="2" name="Rectangle: Rounded Corners 1">
            <a:extLst>
              <a:ext uri="{FF2B5EF4-FFF2-40B4-BE49-F238E27FC236}">
                <a16:creationId xmlns:a16="http://schemas.microsoft.com/office/drawing/2014/main" id="{D108E45D-D276-801D-E2C1-2AA9DDB009ED}"/>
              </a:ext>
            </a:extLst>
          </p:cNvPr>
          <p:cNvSpPr/>
          <p:nvPr/>
        </p:nvSpPr>
        <p:spPr>
          <a:xfrm>
            <a:off x="1233996" y="1190498"/>
            <a:ext cx="2139519" cy="646331"/>
          </a:xfrm>
          <a:prstGeom prst="roundRect">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TextBox 5">
            <a:extLst>
              <a:ext uri="{FF2B5EF4-FFF2-40B4-BE49-F238E27FC236}">
                <a16:creationId xmlns:a16="http://schemas.microsoft.com/office/drawing/2014/main" id="{012F8D5D-ECB6-A47B-ACF5-B1834A513025}"/>
              </a:ext>
            </a:extLst>
          </p:cNvPr>
          <p:cNvSpPr txBox="1"/>
          <p:nvPr/>
        </p:nvSpPr>
        <p:spPr>
          <a:xfrm>
            <a:off x="1427085" y="1273019"/>
            <a:ext cx="2139518" cy="369332"/>
          </a:xfrm>
          <a:prstGeom prst="rect">
            <a:avLst/>
          </a:prstGeom>
          <a:noFill/>
        </p:spPr>
        <p:txBody>
          <a:bodyPr wrap="square">
            <a:spAutoFit/>
          </a:bodyPr>
          <a:lstStyle/>
          <a:p>
            <a:r>
              <a:rPr lang="en-IN" dirty="0"/>
              <a:t>CountVectorizer</a:t>
            </a:r>
          </a:p>
        </p:txBody>
      </p:sp>
      <p:cxnSp>
        <p:nvCxnSpPr>
          <p:cNvPr id="10" name="Connector: Elbow 9">
            <a:extLst>
              <a:ext uri="{FF2B5EF4-FFF2-40B4-BE49-F238E27FC236}">
                <a16:creationId xmlns:a16="http://schemas.microsoft.com/office/drawing/2014/main" id="{AC0B09C2-12E7-4ADB-E48D-473D0243F11E}"/>
              </a:ext>
            </a:extLst>
          </p:cNvPr>
          <p:cNvCxnSpPr>
            <a:cxnSpLocks/>
            <a:stCxn id="2" idx="2"/>
          </p:cNvCxnSpPr>
          <p:nvPr/>
        </p:nvCxnSpPr>
        <p:spPr>
          <a:xfrm rot="16200000" flipH="1">
            <a:off x="2435386" y="1705199"/>
            <a:ext cx="613408" cy="876668"/>
          </a:xfrm>
          <a:prstGeom prst="bentConnector2">
            <a:avLst/>
          </a:prstGeom>
          <a:ln w="44450">
            <a:headEnd type="none" w="lg" len="med"/>
            <a:tailEnd type="triangle"/>
          </a:ln>
        </p:spPr>
        <p:style>
          <a:lnRef idx="3">
            <a:schemeClr val="accent6"/>
          </a:lnRef>
          <a:fillRef idx="0">
            <a:schemeClr val="accent6"/>
          </a:fillRef>
          <a:effectRef idx="2">
            <a:schemeClr val="accent6"/>
          </a:effectRef>
          <a:fontRef idx="minor">
            <a:schemeClr val="tx1"/>
          </a:fontRef>
        </p:style>
      </p:cxnSp>
      <p:sp>
        <p:nvSpPr>
          <p:cNvPr id="13" name="Rectangle 12">
            <a:extLst>
              <a:ext uri="{FF2B5EF4-FFF2-40B4-BE49-F238E27FC236}">
                <a16:creationId xmlns:a16="http://schemas.microsoft.com/office/drawing/2014/main" id="{92CE9451-A366-BDF0-DD5C-6710C675D9CA}"/>
              </a:ext>
            </a:extLst>
          </p:cNvPr>
          <p:cNvSpPr/>
          <p:nvPr/>
        </p:nvSpPr>
        <p:spPr>
          <a:xfrm>
            <a:off x="3180424" y="2211467"/>
            <a:ext cx="1793510" cy="613409"/>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Arrow Connector 16">
            <a:extLst>
              <a:ext uri="{FF2B5EF4-FFF2-40B4-BE49-F238E27FC236}">
                <a16:creationId xmlns:a16="http://schemas.microsoft.com/office/drawing/2014/main" id="{985C4D0A-2C48-E421-814B-883D117A4E31}"/>
              </a:ext>
            </a:extLst>
          </p:cNvPr>
          <p:cNvCxnSpPr>
            <a:cxnSpLocks/>
          </p:cNvCxnSpPr>
          <p:nvPr/>
        </p:nvCxnSpPr>
        <p:spPr>
          <a:xfrm>
            <a:off x="2303754" y="2450237"/>
            <a:ext cx="0" cy="1981086"/>
          </a:xfrm>
          <a:prstGeom prst="straightConnector1">
            <a:avLst/>
          </a:prstGeom>
          <a:ln w="381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A6F11C-23D5-C800-B41A-49F0A51AAA3F}"/>
              </a:ext>
            </a:extLst>
          </p:cNvPr>
          <p:cNvCxnSpPr/>
          <p:nvPr/>
        </p:nvCxnSpPr>
        <p:spPr>
          <a:xfrm>
            <a:off x="2303754" y="3429000"/>
            <a:ext cx="896755" cy="0"/>
          </a:xfrm>
          <a:prstGeom prst="straightConnector1">
            <a:avLst/>
          </a:prstGeom>
          <a:ln w="38100">
            <a:solidFill>
              <a:schemeClr val="tx2">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6B7C39C-1062-C577-C890-A89DE8773CAD}"/>
              </a:ext>
            </a:extLst>
          </p:cNvPr>
          <p:cNvSpPr/>
          <p:nvPr/>
        </p:nvSpPr>
        <p:spPr>
          <a:xfrm>
            <a:off x="3200509" y="3179049"/>
            <a:ext cx="1843754" cy="452176"/>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EF8CDE9-E19A-D869-4242-EC7A281D0A03}"/>
              </a:ext>
            </a:extLst>
          </p:cNvPr>
          <p:cNvSpPr txBox="1"/>
          <p:nvPr/>
        </p:nvSpPr>
        <p:spPr>
          <a:xfrm>
            <a:off x="3582238" y="3225691"/>
            <a:ext cx="6099348" cy="369332"/>
          </a:xfrm>
          <a:prstGeom prst="rect">
            <a:avLst/>
          </a:prstGeom>
          <a:noFill/>
        </p:spPr>
        <p:txBody>
          <a:bodyPr wrap="square">
            <a:spAutoFit/>
          </a:bodyPr>
          <a:lstStyle/>
          <a:p>
            <a:r>
              <a:rPr lang="en-IN" dirty="0"/>
              <a:t>J48</a:t>
            </a:r>
          </a:p>
        </p:txBody>
      </p:sp>
      <p:cxnSp>
        <p:nvCxnSpPr>
          <p:cNvPr id="25" name="Straight Arrow Connector 24">
            <a:extLst>
              <a:ext uri="{FF2B5EF4-FFF2-40B4-BE49-F238E27FC236}">
                <a16:creationId xmlns:a16="http://schemas.microsoft.com/office/drawing/2014/main" id="{9ED98AE4-3403-DD65-B373-8AC70ADB187F}"/>
              </a:ext>
            </a:extLst>
          </p:cNvPr>
          <p:cNvCxnSpPr/>
          <p:nvPr/>
        </p:nvCxnSpPr>
        <p:spPr>
          <a:xfrm>
            <a:off x="2303754" y="4334078"/>
            <a:ext cx="8967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D35BFA0-40F8-9FE9-9DE5-C8D7C5B6E890}"/>
              </a:ext>
            </a:extLst>
          </p:cNvPr>
          <p:cNvSpPr/>
          <p:nvPr/>
        </p:nvSpPr>
        <p:spPr>
          <a:xfrm>
            <a:off x="3180424" y="4033125"/>
            <a:ext cx="1914090" cy="532563"/>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3B5D2A8D-E6FA-03C4-8C3D-283003806C8D}"/>
              </a:ext>
            </a:extLst>
          </p:cNvPr>
          <p:cNvSpPr txBox="1"/>
          <p:nvPr/>
        </p:nvSpPr>
        <p:spPr>
          <a:xfrm>
            <a:off x="3200509" y="4149412"/>
            <a:ext cx="6099348" cy="369332"/>
          </a:xfrm>
          <a:prstGeom prst="rect">
            <a:avLst/>
          </a:prstGeom>
          <a:noFill/>
        </p:spPr>
        <p:txBody>
          <a:bodyPr wrap="square">
            <a:spAutoFit/>
          </a:bodyPr>
          <a:lstStyle/>
          <a:p>
            <a:r>
              <a:rPr lang="en-IN" dirty="0"/>
              <a:t>Random forest</a:t>
            </a:r>
          </a:p>
        </p:txBody>
      </p:sp>
      <p:sp>
        <p:nvSpPr>
          <p:cNvPr id="30" name="Rectangle: Rounded Corners 29">
            <a:extLst>
              <a:ext uri="{FF2B5EF4-FFF2-40B4-BE49-F238E27FC236}">
                <a16:creationId xmlns:a16="http://schemas.microsoft.com/office/drawing/2014/main" id="{5A0B4389-9CE3-553A-6546-83F6C989B52B}"/>
              </a:ext>
            </a:extLst>
          </p:cNvPr>
          <p:cNvSpPr/>
          <p:nvPr/>
        </p:nvSpPr>
        <p:spPr>
          <a:xfrm>
            <a:off x="8470655" y="1096875"/>
            <a:ext cx="2002752" cy="554389"/>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DAF9E076-E784-F748-2A4C-4D805533175B}"/>
              </a:ext>
            </a:extLst>
          </p:cNvPr>
          <p:cNvSpPr txBox="1"/>
          <p:nvPr/>
        </p:nvSpPr>
        <p:spPr>
          <a:xfrm>
            <a:off x="9064545" y="1191247"/>
            <a:ext cx="6099348" cy="369332"/>
          </a:xfrm>
          <a:prstGeom prst="rect">
            <a:avLst/>
          </a:prstGeom>
          <a:noFill/>
        </p:spPr>
        <p:txBody>
          <a:bodyPr wrap="square">
            <a:spAutoFit/>
          </a:bodyPr>
          <a:lstStyle/>
          <a:p>
            <a:r>
              <a:rPr lang="en-IN" dirty="0"/>
              <a:t>GloVe</a:t>
            </a:r>
          </a:p>
        </p:txBody>
      </p:sp>
      <p:cxnSp>
        <p:nvCxnSpPr>
          <p:cNvPr id="34" name="Straight Arrow Connector 33">
            <a:extLst>
              <a:ext uri="{FF2B5EF4-FFF2-40B4-BE49-F238E27FC236}">
                <a16:creationId xmlns:a16="http://schemas.microsoft.com/office/drawing/2014/main" id="{48BA21D3-BF53-F97A-8503-6EAA19279FDE}"/>
              </a:ext>
            </a:extLst>
          </p:cNvPr>
          <p:cNvCxnSpPr>
            <a:cxnSpLocks/>
          </p:cNvCxnSpPr>
          <p:nvPr/>
        </p:nvCxnSpPr>
        <p:spPr>
          <a:xfrm>
            <a:off x="9472033" y="1651264"/>
            <a:ext cx="0" cy="10015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9344AEC-F72D-07F0-5CF0-3435B1479552}"/>
              </a:ext>
            </a:extLst>
          </p:cNvPr>
          <p:cNvSpPr txBox="1"/>
          <p:nvPr/>
        </p:nvSpPr>
        <p:spPr>
          <a:xfrm>
            <a:off x="7774010" y="2716878"/>
            <a:ext cx="7516166" cy="369332"/>
          </a:xfrm>
          <a:prstGeom prst="rect">
            <a:avLst/>
          </a:prstGeom>
          <a:noFill/>
        </p:spPr>
        <p:txBody>
          <a:bodyPr wrap="square">
            <a:spAutoFit/>
          </a:bodyPr>
          <a:lstStyle/>
          <a:p>
            <a:r>
              <a:rPr lang="en-IN" dirty="0"/>
              <a:t>LSTM ( Long short term memory )</a:t>
            </a:r>
          </a:p>
        </p:txBody>
      </p:sp>
      <p:sp>
        <p:nvSpPr>
          <p:cNvPr id="37" name="Rectangle 36">
            <a:extLst>
              <a:ext uri="{FF2B5EF4-FFF2-40B4-BE49-F238E27FC236}">
                <a16:creationId xmlns:a16="http://schemas.microsoft.com/office/drawing/2014/main" id="{00461684-5089-1F7B-9636-B6870ACC140F}"/>
              </a:ext>
            </a:extLst>
          </p:cNvPr>
          <p:cNvSpPr/>
          <p:nvPr/>
        </p:nvSpPr>
        <p:spPr>
          <a:xfrm>
            <a:off x="7774009" y="2645727"/>
            <a:ext cx="3563262" cy="613409"/>
          </a:xfrm>
          <a:prstGeom prst="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Arrow Connector 40">
            <a:extLst>
              <a:ext uri="{FF2B5EF4-FFF2-40B4-BE49-F238E27FC236}">
                <a16:creationId xmlns:a16="http://schemas.microsoft.com/office/drawing/2014/main" id="{98263D92-4369-646F-331F-49CD02F08C46}"/>
              </a:ext>
            </a:extLst>
          </p:cNvPr>
          <p:cNvCxnSpPr/>
          <p:nvPr/>
        </p:nvCxnSpPr>
        <p:spPr>
          <a:xfrm flipH="1" flipV="1">
            <a:off x="2742090" y="2019719"/>
            <a:ext cx="10041" cy="430518"/>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619A494-C908-FDDB-96AD-984AB1189CB7}"/>
              </a:ext>
            </a:extLst>
          </p:cNvPr>
          <p:cNvCxnSpPr/>
          <p:nvPr/>
        </p:nvCxnSpPr>
        <p:spPr>
          <a:xfrm>
            <a:off x="2742090" y="2019719"/>
            <a:ext cx="252324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A38218C-BF8A-C3A5-F55A-4EB2A20F6FC2}"/>
              </a:ext>
            </a:extLst>
          </p:cNvPr>
          <p:cNvCxnSpPr/>
          <p:nvPr/>
        </p:nvCxnSpPr>
        <p:spPr>
          <a:xfrm>
            <a:off x="2752131" y="2450237"/>
            <a:ext cx="0" cy="502194"/>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A68F9CC-E2CF-5086-DA16-4443EE050139}"/>
              </a:ext>
            </a:extLst>
          </p:cNvPr>
          <p:cNvCxnSpPr>
            <a:cxnSpLocks/>
          </p:cNvCxnSpPr>
          <p:nvPr/>
        </p:nvCxnSpPr>
        <p:spPr>
          <a:xfrm>
            <a:off x="2742090" y="2952431"/>
            <a:ext cx="2523246"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55725E8-E2E9-7A25-08A2-CB16B6073D7C}"/>
              </a:ext>
            </a:extLst>
          </p:cNvPr>
          <p:cNvSpPr/>
          <p:nvPr/>
        </p:nvSpPr>
        <p:spPr>
          <a:xfrm>
            <a:off x="5265336" y="1836828"/>
            <a:ext cx="1882143" cy="3693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8F50515B-27A0-A164-7AB9-11B848652A27}"/>
              </a:ext>
            </a:extLst>
          </p:cNvPr>
          <p:cNvSpPr txBox="1"/>
          <p:nvPr/>
        </p:nvSpPr>
        <p:spPr>
          <a:xfrm>
            <a:off x="5408994" y="1835843"/>
            <a:ext cx="7646794" cy="307777"/>
          </a:xfrm>
          <a:prstGeom prst="rect">
            <a:avLst/>
          </a:prstGeom>
          <a:noFill/>
        </p:spPr>
        <p:txBody>
          <a:bodyPr wrap="square">
            <a:spAutoFit/>
          </a:bodyPr>
          <a:lstStyle/>
          <a:p>
            <a:r>
              <a:rPr lang="en-IN" sz="1400" dirty="0"/>
              <a:t>Complement NB</a:t>
            </a:r>
          </a:p>
        </p:txBody>
      </p:sp>
      <p:sp>
        <p:nvSpPr>
          <p:cNvPr id="53" name="Rectangle 52">
            <a:extLst>
              <a:ext uri="{FF2B5EF4-FFF2-40B4-BE49-F238E27FC236}">
                <a16:creationId xmlns:a16="http://schemas.microsoft.com/office/drawing/2014/main" id="{CD8055B5-9199-6A7D-5C31-5E425F8311BB}"/>
              </a:ext>
            </a:extLst>
          </p:cNvPr>
          <p:cNvSpPr/>
          <p:nvPr/>
        </p:nvSpPr>
        <p:spPr>
          <a:xfrm>
            <a:off x="5265335" y="2824876"/>
            <a:ext cx="1882141" cy="2769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IN" dirty="0"/>
          </a:p>
        </p:txBody>
      </p:sp>
      <p:sp>
        <p:nvSpPr>
          <p:cNvPr id="55" name="TextBox 54">
            <a:extLst>
              <a:ext uri="{FF2B5EF4-FFF2-40B4-BE49-F238E27FC236}">
                <a16:creationId xmlns:a16="http://schemas.microsoft.com/office/drawing/2014/main" id="{68965C20-DFDA-7D35-CC73-CED35A03FB65}"/>
              </a:ext>
            </a:extLst>
          </p:cNvPr>
          <p:cNvSpPr txBox="1"/>
          <p:nvPr/>
        </p:nvSpPr>
        <p:spPr>
          <a:xfrm>
            <a:off x="5525804" y="2792246"/>
            <a:ext cx="7646794" cy="307777"/>
          </a:xfrm>
          <a:prstGeom prst="rect">
            <a:avLst/>
          </a:prstGeom>
          <a:noFill/>
        </p:spPr>
        <p:txBody>
          <a:bodyPr wrap="square">
            <a:spAutoFit/>
          </a:bodyPr>
          <a:lstStyle/>
          <a:p>
            <a:r>
              <a:rPr lang="en-IN" sz="1400" dirty="0"/>
              <a:t>Bernoulli NB</a:t>
            </a:r>
          </a:p>
        </p:txBody>
      </p:sp>
      <p:cxnSp>
        <p:nvCxnSpPr>
          <p:cNvPr id="57" name="Straight Connector 56">
            <a:extLst>
              <a:ext uri="{FF2B5EF4-FFF2-40B4-BE49-F238E27FC236}">
                <a16:creationId xmlns:a16="http://schemas.microsoft.com/office/drawing/2014/main" id="{8B5F5FD8-CD20-3589-ED1D-52A3184A463B}"/>
              </a:ext>
            </a:extLst>
          </p:cNvPr>
          <p:cNvCxnSpPr/>
          <p:nvPr/>
        </p:nvCxnSpPr>
        <p:spPr>
          <a:xfrm>
            <a:off x="7355393" y="1190498"/>
            <a:ext cx="0" cy="474807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1AE1463-E7E3-1878-BE42-42E33DAB0A16}"/>
              </a:ext>
            </a:extLst>
          </p:cNvPr>
          <p:cNvSpPr>
            <a:spLocks noGrp="1"/>
          </p:cNvSpPr>
          <p:nvPr>
            <p:ph type="ftr" sz="quarter" idx="28"/>
          </p:nvPr>
        </p:nvSpPr>
        <p:spPr/>
        <p:txBody>
          <a:bodyPr/>
          <a:lstStyle/>
          <a:p>
            <a:r>
              <a:rPr lang="en-US"/>
              <a:t>Sentiment Analysis</a:t>
            </a:r>
            <a:endParaRPr lang="en-US" dirty="0"/>
          </a:p>
        </p:txBody>
      </p:sp>
    </p:spTree>
    <p:extLst>
      <p:ext uri="{BB962C8B-B14F-4D97-AF65-F5344CB8AC3E}">
        <p14:creationId xmlns:p14="http://schemas.microsoft.com/office/powerpoint/2010/main" val="2865867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96510" y="490034"/>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1924101"/>
            <a:ext cx="11598980" cy="2279870"/>
          </a:xfrm>
        </p:spPr>
        <p:txBody>
          <a:bodyPr/>
          <a:lstStyle/>
          <a:p>
            <a:pPr>
              <a:lnSpc>
                <a:spcPct val="150000"/>
              </a:lnSpc>
            </a:pPr>
            <a:r>
              <a:rPr lang="en-US" sz="1800" dirty="0"/>
              <a:t>In todays world, very large amounts of information are available in on-line documents. As part of the effort to better organize this information for users, researchers have been actively investigating the problem of automatic text categorization. The applications of sentiment analysis encompass the areas like social event planning, election campaigning, healthcare monitoring, consumer products and awareness services. The computational power is fueled by burgeon of machine learning techniques. In this work we first use machine learning classifier Multinomial Naïve Bayes, Bernoulli Naïve Bayes,j48, random forest and observe the accuracy . We use GloVe embedding model and then LSTM for training. At the last we use BERT model for sentiment analysis. Then we compare the accuracy with the previous research.</a:t>
            </a:r>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p:txBody>
          <a:bodyPr/>
          <a:lstStyle/>
          <a:p>
            <a:r>
              <a:rPr lang="en-US"/>
              <a:t>Sentiment Analysis</a:t>
            </a:r>
            <a:endParaRPr lang="en-US"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9998549" y="446989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39785-F814-C347-6E05-4ED0E6AD5E7B}"/>
              </a:ext>
            </a:extLst>
          </p:cNvPr>
          <p:cNvSpPr>
            <a:spLocks noGrp="1"/>
          </p:cNvSpPr>
          <p:nvPr>
            <p:ph type="title"/>
          </p:nvPr>
        </p:nvSpPr>
        <p:spPr>
          <a:xfrm>
            <a:off x="159798" y="108979"/>
            <a:ext cx="10894456" cy="544418"/>
          </a:xfrm>
        </p:spPr>
        <p:txBody>
          <a:bodyPr/>
          <a:lstStyle/>
          <a:p>
            <a:r>
              <a:rPr lang="en-US" dirty="0"/>
              <a:t>LSTM</a:t>
            </a:r>
            <a:endParaRPr lang="en-IN" dirty="0"/>
          </a:p>
        </p:txBody>
      </p:sp>
      <p:sp>
        <p:nvSpPr>
          <p:cNvPr id="4" name="Footer Placeholder 3">
            <a:extLst>
              <a:ext uri="{FF2B5EF4-FFF2-40B4-BE49-F238E27FC236}">
                <a16:creationId xmlns:a16="http://schemas.microsoft.com/office/drawing/2014/main" id="{2FB0B648-D068-DEB6-16E7-F3A2BC59A6BC}"/>
              </a:ext>
            </a:extLst>
          </p:cNvPr>
          <p:cNvSpPr>
            <a:spLocks noGrp="1"/>
          </p:cNvSpPr>
          <p:nvPr>
            <p:ph type="ftr" sz="quarter" idx="28"/>
          </p:nvPr>
        </p:nvSpPr>
        <p:spPr/>
        <p:txBody>
          <a:bodyPr/>
          <a:lstStyle/>
          <a:p>
            <a:r>
              <a:rPr lang="en-US" dirty="0"/>
              <a:t>Sentiment Analysis</a:t>
            </a:r>
          </a:p>
        </p:txBody>
      </p:sp>
      <p:sp>
        <p:nvSpPr>
          <p:cNvPr id="5" name="Slide Number Placeholder 4">
            <a:extLst>
              <a:ext uri="{FF2B5EF4-FFF2-40B4-BE49-F238E27FC236}">
                <a16:creationId xmlns:a16="http://schemas.microsoft.com/office/drawing/2014/main" id="{14042A83-197C-38D5-EC8F-236FA0C37624}"/>
              </a:ext>
            </a:extLst>
          </p:cNvPr>
          <p:cNvSpPr>
            <a:spLocks noGrp="1"/>
          </p:cNvSpPr>
          <p:nvPr>
            <p:ph type="sldNum" sz="quarter" idx="29"/>
          </p:nvPr>
        </p:nvSpPr>
        <p:spPr/>
        <p:txBody>
          <a:bodyPr/>
          <a:lstStyle/>
          <a:p>
            <a:fld id="{47FEACEE-25B4-4A2D-B147-27296E36371D}" type="slidenum">
              <a:rPr lang="en-US" altLang="zh-CN" smtClean="0"/>
              <a:pPr/>
              <a:t>30</a:t>
            </a:fld>
            <a:endParaRPr lang="en-US" altLang="zh-CN" dirty="0"/>
          </a:p>
        </p:txBody>
      </p:sp>
      <p:sp>
        <p:nvSpPr>
          <p:cNvPr id="7" name="TextBox 6">
            <a:extLst>
              <a:ext uri="{FF2B5EF4-FFF2-40B4-BE49-F238E27FC236}">
                <a16:creationId xmlns:a16="http://schemas.microsoft.com/office/drawing/2014/main" id="{8A836C56-C034-B5F9-DEB3-8BCC9E85F685}"/>
              </a:ext>
            </a:extLst>
          </p:cNvPr>
          <p:cNvSpPr txBox="1"/>
          <p:nvPr/>
        </p:nvSpPr>
        <p:spPr>
          <a:xfrm>
            <a:off x="484632" y="766959"/>
            <a:ext cx="11640180" cy="2862322"/>
          </a:xfrm>
          <a:prstGeom prst="rect">
            <a:avLst/>
          </a:prstGeom>
          <a:noFill/>
        </p:spPr>
        <p:txBody>
          <a:bodyPr wrap="square">
            <a:spAutoFit/>
          </a:bodyPr>
          <a:lstStyle/>
          <a:p>
            <a:pPr algn="just">
              <a:lnSpc>
                <a:spcPct val="150000"/>
              </a:lnSpc>
            </a:pPr>
            <a:r>
              <a:rPr lang="en-US" b="0" i="0" dirty="0">
                <a:solidFill>
                  <a:srgbClr val="222222"/>
                </a:solidFill>
                <a:effectLst/>
                <a:latin typeface="Lato"/>
              </a:rPr>
              <a:t>LSTM stands for Long-Short Term Memory. LSTM is a type of recurrent neural network but is better than traditional recurrent neural networks in terms of memory. Having a good hold over memorizing certain patterns LSTMs perform fairly better. As with every other NN, LSTM can have multiple hidden layers and as it passes through every layer, the relevant information is kept and all the irrelevant information gets discarded in every single cell. How does it do the keeping and discarding you ask?</a:t>
            </a:r>
            <a:r>
              <a:rPr lang="en-US" dirty="0"/>
              <a:t> </a:t>
            </a:r>
            <a:r>
              <a:rPr lang="en-US" dirty="0">
                <a:latin typeface="Lato" panose="020F0502020204030203" pitchFamily="34" charset="0"/>
                <a:ea typeface="Lato" panose="020F0502020204030203" pitchFamily="34" charset="0"/>
                <a:cs typeface="Lato" panose="020F0502020204030203" pitchFamily="34" charset="0"/>
              </a:rPr>
              <a:t>Now this is shown in the following structure. LSTM has main 3 gates</a:t>
            </a:r>
            <a:endParaRPr lang="en-IN" dirty="0">
              <a:latin typeface="Lato" panose="020F0502020204030203" pitchFamily="34" charset="0"/>
              <a:ea typeface="Lato" panose="020F0502020204030203" pitchFamily="34" charset="0"/>
              <a:cs typeface="Lato" panose="020F0502020204030203" pitchFamily="34" charset="0"/>
            </a:endParaRPr>
          </a:p>
          <a:p>
            <a:endParaRPr lang="en-IN" dirty="0"/>
          </a:p>
        </p:txBody>
      </p:sp>
      <p:sp>
        <p:nvSpPr>
          <p:cNvPr id="9" name="TextBox 8">
            <a:extLst>
              <a:ext uri="{FF2B5EF4-FFF2-40B4-BE49-F238E27FC236}">
                <a16:creationId xmlns:a16="http://schemas.microsoft.com/office/drawing/2014/main" id="{B4BBEDC6-A2D6-5241-B215-ADBCF49F1CCE}"/>
              </a:ext>
            </a:extLst>
          </p:cNvPr>
          <p:cNvSpPr txBox="1"/>
          <p:nvPr/>
        </p:nvSpPr>
        <p:spPr>
          <a:xfrm>
            <a:off x="764279" y="3515522"/>
            <a:ext cx="3261745" cy="1200329"/>
          </a:xfrm>
          <a:prstGeom prst="rect">
            <a:avLst/>
          </a:prstGeom>
          <a:noFill/>
        </p:spPr>
        <p:txBody>
          <a:bodyPr wrap="square">
            <a:spAutoFit/>
          </a:bodyPr>
          <a:lstStyle/>
          <a:p>
            <a:pPr algn="just"/>
            <a:r>
              <a:rPr lang="en-US" dirty="0">
                <a:solidFill>
                  <a:srgbClr val="222222"/>
                </a:solidFill>
                <a:latin typeface="Lato"/>
              </a:rPr>
              <a:t>LSTM has main 3 gates </a:t>
            </a:r>
          </a:p>
          <a:p>
            <a:pPr algn="just"/>
            <a:r>
              <a:rPr lang="en-US" b="0" i="0" dirty="0">
                <a:solidFill>
                  <a:srgbClr val="222222"/>
                </a:solidFill>
                <a:effectLst/>
                <a:latin typeface="Lato"/>
              </a:rPr>
              <a:t>	1. FORGATE gate</a:t>
            </a:r>
          </a:p>
          <a:p>
            <a:pPr algn="just"/>
            <a:r>
              <a:rPr lang="en-US" dirty="0">
                <a:solidFill>
                  <a:srgbClr val="222222"/>
                </a:solidFill>
                <a:latin typeface="Lato"/>
              </a:rPr>
              <a:t>	2. INPUT gate</a:t>
            </a:r>
          </a:p>
          <a:p>
            <a:pPr algn="just"/>
            <a:r>
              <a:rPr lang="en-US" b="0" i="0" dirty="0">
                <a:solidFill>
                  <a:srgbClr val="222222"/>
                </a:solidFill>
                <a:effectLst/>
                <a:latin typeface="Lato"/>
              </a:rPr>
              <a:t>	3. OUT</a:t>
            </a:r>
            <a:r>
              <a:rPr lang="en-US" dirty="0">
                <a:solidFill>
                  <a:srgbClr val="222222"/>
                </a:solidFill>
                <a:latin typeface="Lato"/>
              </a:rPr>
              <a:t>PUT gate</a:t>
            </a:r>
            <a:endParaRPr lang="en-US" b="0" i="0" dirty="0">
              <a:solidFill>
                <a:srgbClr val="222222"/>
              </a:solidFill>
              <a:effectLst/>
              <a:latin typeface="Lato"/>
            </a:endParaRPr>
          </a:p>
        </p:txBody>
      </p:sp>
      <p:pic>
        <p:nvPicPr>
          <p:cNvPr id="11" name="Picture 10">
            <a:extLst>
              <a:ext uri="{FF2B5EF4-FFF2-40B4-BE49-F238E27FC236}">
                <a16:creationId xmlns:a16="http://schemas.microsoft.com/office/drawing/2014/main" id="{99DA8F7F-B9A1-70B9-22CE-F08609BCE76C}"/>
              </a:ext>
            </a:extLst>
          </p:cNvPr>
          <p:cNvPicPr>
            <a:picLocks noChangeAspect="1"/>
          </p:cNvPicPr>
          <p:nvPr/>
        </p:nvPicPr>
        <p:blipFill rotWithShape="1">
          <a:blip r:embed="rId2"/>
          <a:srcRect l="14199" t="38576" r="33374" b="15210"/>
          <a:stretch/>
        </p:blipFill>
        <p:spPr>
          <a:xfrm>
            <a:off x="4305671" y="3493001"/>
            <a:ext cx="5770486" cy="2861200"/>
          </a:xfrm>
          <a:prstGeom prst="rect">
            <a:avLst/>
          </a:prstGeom>
        </p:spPr>
      </p:pic>
    </p:spTree>
    <p:extLst>
      <p:ext uri="{BB962C8B-B14F-4D97-AF65-F5344CB8AC3E}">
        <p14:creationId xmlns:p14="http://schemas.microsoft.com/office/powerpoint/2010/main" val="21425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487BD-627A-196E-0A7F-687EEF7936AC}"/>
              </a:ext>
            </a:extLst>
          </p:cNvPr>
          <p:cNvSpPr>
            <a:spLocks noGrp="1"/>
          </p:cNvSpPr>
          <p:nvPr>
            <p:ph type="title"/>
          </p:nvPr>
        </p:nvSpPr>
        <p:spPr>
          <a:xfrm>
            <a:off x="199969" y="195200"/>
            <a:ext cx="10889796" cy="603790"/>
          </a:xfrm>
        </p:spPr>
        <p:txBody>
          <a:bodyPr/>
          <a:lstStyle/>
          <a:p>
            <a:r>
              <a:rPr lang="en-US" dirty="0"/>
              <a:t>Why LSTM ?</a:t>
            </a:r>
            <a:endParaRPr lang="en-IN" dirty="0"/>
          </a:p>
        </p:txBody>
      </p:sp>
      <p:sp>
        <p:nvSpPr>
          <p:cNvPr id="4" name="Footer Placeholder 3">
            <a:extLst>
              <a:ext uri="{FF2B5EF4-FFF2-40B4-BE49-F238E27FC236}">
                <a16:creationId xmlns:a16="http://schemas.microsoft.com/office/drawing/2014/main" id="{81202BE6-DA00-32A1-97F7-CD7342550B79}"/>
              </a:ext>
            </a:extLst>
          </p:cNvPr>
          <p:cNvSpPr>
            <a:spLocks noGrp="1"/>
          </p:cNvSpPr>
          <p:nvPr>
            <p:ph type="ftr" sz="quarter" idx="28"/>
          </p:nvPr>
        </p:nvSpPr>
        <p:spPr>
          <a:xfrm>
            <a:off x="111770" y="6400482"/>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42406821-FB11-F5DE-A6FF-72E2A47F993C}"/>
              </a:ext>
            </a:extLst>
          </p:cNvPr>
          <p:cNvSpPr>
            <a:spLocks noGrp="1"/>
          </p:cNvSpPr>
          <p:nvPr>
            <p:ph type="sldNum" sz="quarter" idx="29"/>
          </p:nvPr>
        </p:nvSpPr>
        <p:spPr/>
        <p:txBody>
          <a:bodyPr/>
          <a:lstStyle/>
          <a:p>
            <a:fld id="{47FEACEE-25B4-4A2D-B147-27296E36371D}" type="slidenum">
              <a:rPr lang="en-US" altLang="zh-CN" smtClean="0"/>
              <a:pPr/>
              <a:t>31</a:t>
            </a:fld>
            <a:endParaRPr lang="en-US" altLang="zh-CN" dirty="0"/>
          </a:p>
        </p:txBody>
      </p:sp>
      <p:sp>
        <p:nvSpPr>
          <p:cNvPr id="7" name="TextBox 6">
            <a:extLst>
              <a:ext uri="{FF2B5EF4-FFF2-40B4-BE49-F238E27FC236}">
                <a16:creationId xmlns:a16="http://schemas.microsoft.com/office/drawing/2014/main" id="{0B040EF8-8B98-9B57-2E54-7DE911C66C94}"/>
              </a:ext>
            </a:extLst>
          </p:cNvPr>
          <p:cNvSpPr txBox="1"/>
          <p:nvPr/>
        </p:nvSpPr>
        <p:spPr>
          <a:xfrm>
            <a:off x="577048" y="1088346"/>
            <a:ext cx="11354540" cy="1708288"/>
          </a:xfrm>
          <a:prstGeom prst="rect">
            <a:avLst/>
          </a:prstGeom>
          <a:noFill/>
        </p:spPr>
        <p:txBody>
          <a:bodyPr wrap="square">
            <a:spAutoFit/>
          </a:bodyPr>
          <a:lstStyle/>
          <a:p>
            <a:pPr algn="just">
              <a:lnSpc>
                <a:spcPct val="150000"/>
              </a:lnSpc>
            </a:pPr>
            <a:r>
              <a:rPr lang="en-US" b="0" i="0" dirty="0">
                <a:solidFill>
                  <a:srgbClr val="222222"/>
                </a:solidFill>
                <a:effectLst/>
                <a:latin typeface="Lato"/>
              </a:rPr>
              <a:t>Tradition neural networks suffer from short-term memory. Also, a big drawback is the vanishing gradient problem. ( While backpropagation the gradient becomes so small that it tends to 0 and such a neuron is of no use in further processing.) LSTMs efficiently improves performance by memorizing the relevant information that is important and finds the pattern.</a:t>
            </a:r>
            <a:endParaRPr lang="en-IN" dirty="0"/>
          </a:p>
        </p:txBody>
      </p:sp>
      <p:sp>
        <p:nvSpPr>
          <p:cNvPr id="9" name="TextBox 8">
            <a:extLst>
              <a:ext uri="{FF2B5EF4-FFF2-40B4-BE49-F238E27FC236}">
                <a16:creationId xmlns:a16="http://schemas.microsoft.com/office/drawing/2014/main" id="{03E2D5B3-F60A-581B-599F-F52DBA1F6682}"/>
              </a:ext>
            </a:extLst>
          </p:cNvPr>
          <p:cNvSpPr txBox="1"/>
          <p:nvPr/>
        </p:nvSpPr>
        <p:spPr>
          <a:xfrm>
            <a:off x="577048" y="2828835"/>
            <a:ext cx="11168109" cy="1708288"/>
          </a:xfrm>
          <a:prstGeom prst="rect">
            <a:avLst/>
          </a:prstGeom>
          <a:noFill/>
        </p:spPr>
        <p:txBody>
          <a:bodyPr wrap="square">
            <a:spAutoFit/>
          </a:bodyPr>
          <a:lstStyle/>
          <a:p>
            <a:pPr algn="just">
              <a:lnSpc>
                <a:spcPct val="150000"/>
              </a:lnSpc>
            </a:pPr>
            <a:r>
              <a:rPr lang="en-US" b="0" i="0" dirty="0">
                <a:solidFill>
                  <a:srgbClr val="222222"/>
                </a:solidFill>
                <a:effectLst/>
                <a:latin typeface="Lato"/>
              </a:rPr>
              <a:t>In LSTM we can use a multiple word string to find out the class to which it belongs. This is very helpful while working with Natural language processing. If we use appropriate layers of embedding and encoding in LSTM, the model will be able to find out the actual meaning in input string and will give the most accurate output class. The following code will elaborate the idea on how text classification is done using LSTM.</a:t>
            </a:r>
            <a:endParaRPr lang="en-IN" dirty="0"/>
          </a:p>
        </p:txBody>
      </p:sp>
    </p:spTree>
    <p:extLst>
      <p:ext uri="{BB962C8B-B14F-4D97-AF65-F5344CB8AC3E}">
        <p14:creationId xmlns:p14="http://schemas.microsoft.com/office/powerpoint/2010/main" val="1600484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1DD7-135D-94ED-308A-170A47A0035D}"/>
              </a:ext>
            </a:extLst>
          </p:cNvPr>
          <p:cNvSpPr>
            <a:spLocks noGrp="1"/>
          </p:cNvSpPr>
          <p:nvPr>
            <p:ph type="title"/>
          </p:nvPr>
        </p:nvSpPr>
        <p:spPr>
          <a:xfrm>
            <a:off x="484632" y="274955"/>
            <a:ext cx="10889796" cy="745977"/>
          </a:xfrm>
        </p:spPr>
        <p:txBody>
          <a:bodyPr/>
          <a:lstStyle/>
          <a:p>
            <a:r>
              <a:rPr lang="en-US" u="sng" dirty="0"/>
              <a:t>BERT</a:t>
            </a:r>
            <a:r>
              <a:rPr lang="en-US" sz="2000" u="sng" dirty="0"/>
              <a:t>(</a:t>
            </a:r>
            <a:r>
              <a:rPr lang="en-US" sz="2400" u="sng" dirty="0"/>
              <a:t>Bidirectional Encoder Representation from Trans-formers):</a:t>
            </a:r>
            <a:br>
              <a:rPr lang="en-US" sz="2400" u="sng" dirty="0"/>
            </a:br>
            <a:endParaRPr lang="en-IN" u="sng" dirty="0"/>
          </a:p>
        </p:txBody>
      </p:sp>
      <p:sp>
        <p:nvSpPr>
          <p:cNvPr id="4" name="Footer Placeholder 3">
            <a:extLst>
              <a:ext uri="{FF2B5EF4-FFF2-40B4-BE49-F238E27FC236}">
                <a16:creationId xmlns:a16="http://schemas.microsoft.com/office/drawing/2014/main" id="{250C3BC9-A20C-DCA3-7056-11D4C46BFBAA}"/>
              </a:ext>
            </a:extLst>
          </p:cNvPr>
          <p:cNvSpPr>
            <a:spLocks noGrp="1"/>
          </p:cNvSpPr>
          <p:nvPr>
            <p:ph type="ftr" sz="quarter" idx="28"/>
          </p:nvPr>
        </p:nvSpPr>
        <p:spPr>
          <a:xfrm>
            <a:off x="191669" y="6400482"/>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6E9A04ED-5C92-AE28-D6F4-87D49C340EE1}"/>
              </a:ext>
            </a:extLst>
          </p:cNvPr>
          <p:cNvSpPr>
            <a:spLocks noGrp="1"/>
          </p:cNvSpPr>
          <p:nvPr>
            <p:ph type="sldNum" sz="quarter" idx="29"/>
          </p:nvPr>
        </p:nvSpPr>
        <p:spPr/>
        <p:txBody>
          <a:bodyPr/>
          <a:lstStyle/>
          <a:p>
            <a:fld id="{47FEACEE-25B4-4A2D-B147-27296E36371D}" type="slidenum">
              <a:rPr lang="en-US" altLang="zh-CN" smtClean="0"/>
              <a:pPr/>
              <a:t>32</a:t>
            </a:fld>
            <a:endParaRPr lang="en-US" altLang="zh-CN" dirty="0"/>
          </a:p>
        </p:txBody>
      </p:sp>
      <p:sp>
        <p:nvSpPr>
          <p:cNvPr id="9" name="TextBox 8">
            <a:extLst>
              <a:ext uri="{FF2B5EF4-FFF2-40B4-BE49-F238E27FC236}">
                <a16:creationId xmlns:a16="http://schemas.microsoft.com/office/drawing/2014/main" id="{0991F7CE-9C84-8697-89F5-EA6074A91793}"/>
              </a:ext>
            </a:extLst>
          </p:cNvPr>
          <p:cNvSpPr txBox="1"/>
          <p:nvPr/>
        </p:nvSpPr>
        <p:spPr>
          <a:xfrm>
            <a:off x="603682" y="1402672"/>
            <a:ext cx="5983549" cy="3788666"/>
          </a:xfrm>
          <a:prstGeom prst="rect">
            <a:avLst/>
          </a:prstGeom>
          <a:noFill/>
        </p:spPr>
        <p:txBody>
          <a:bodyPr wrap="square">
            <a:spAutoFit/>
          </a:bodyPr>
          <a:lstStyle/>
          <a:p>
            <a:pPr algn="just">
              <a:lnSpc>
                <a:spcPct val="150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 BERT (Bidirectional Encoder Representations from Trans- formers) is a pre-trained NLP model developed by Google AI Language researchers [16] in October 2018. It has caused a hype in the community by showing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stateof</a:t>
            </a:r>
            <a:r>
              <a:rPr lang="en-IN" sz="1800" dirty="0">
                <a:effectLst/>
                <a:latin typeface="Calibri" panose="020F0502020204030204" pitchFamily="34" charset="0"/>
                <a:ea typeface="Calibri" panose="020F0502020204030204" pitchFamily="34" charset="0"/>
                <a:cs typeface="Times New Roman" panose="02020603050405020304" pitchFamily="18" charset="0"/>
              </a:rPr>
              <a:t>-the-art (SOTA) performance in comprehensive NLP tasks for instance, Question-Answering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SQuAD</a:t>
            </a:r>
            <a:r>
              <a:rPr lang="en-IN" sz="1800" dirty="0">
                <a:effectLst/>
                <a:latin typeface="Calibri" panose="020F0502020204030204" pitchFamily="34" charset="0"/>
                <a:ea typeface="Calibri" panose="020F0502020204030204" pitchFamily="34" charset="0"/>
                <a:cs typeface="Times New Roman" panose="02020603050405020304" pitchFamily="18" charset="0"/>
              </a:rPr>
              <a:t>), Sentiment Analysis, language translation and many more. BERT is a Transformer, which uses an attention method that acquire a knowledge of correlation between sequential words. </a:t>
            </a:r>
            <a:endParaRPr lang="en-IN" dirty="0"/>
          </a:p>
        </p:txBody>
      </p:sp>
      <p:pic>
        <p:nvPicPr>
          <p:cNvPr id="10" name="Picture 9">
            <a:extLst>
              <a:ext uri="{FF2B5EF4-FFF2-40B4-BE49-F238E27FC236}">
                <a16:creationId xmlns:a16="http://schemas.microsoft.com/office/drawing/2014/main" id="{D69615C1-D470-7997-C5BF-92950131F968}"/>
              </a:ext>
            </a:extLst>
          </p:cNvPr>
          <p:cNvPicPr>
            <a:picLocks noChangeAspect="1"/>
          </p:cNvPicPr>
          <p:nvPr/>
        </p:nvPicPr>
        <p:blipFill rotWithShape="1">
          <a:blip r:embed="rId2">
            <a:extLst>
              <a:ext uri="{28A0092B-C50C-407E-A947-70E740481C1C}">
                <a14:useLocalDpi xmlns:a14="http://schemas.microsoft.com/office/drawing/2010/main" val="0"/>
              </a:ext>
            </a:extLst>
          </a:blip>
          <a:srcRect l="14699" t="21496" r="59245" b="37917"/>
          <a:stretch/>
        </p:blipFill>
        <p:spPr bwMode="auto">
          <a:xfrm>
            <a:off x="7203018" y="1315150"/>
            <a:ext cx="4171410" cy="2955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7441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0083-0BE0-34AB-9CB2-24B3295D7AE9}"/>
              </a:ext>
            </a:extLst>
          </p:cNvPr>
          <p:cNvSpPr>
            <a:spLocks noGrp="1"/>
          </p:cNvSpPr>
          <p:nvPr>
            <p:ph type="title"/>
          </p:nvPr>
        </p:nvSpPr>
        <p:spPr>
          <a:xfrm>
            <a:off x="304373" y="274955"/>
            <a:ext cx="10889796" cy="1418998"/>
          </a:xfrm>
        </p:spPr>
        <p:txBody>
          <a:bodyPr/>
          <a:lstStyle/>
          <a:p>
            <a:r>
              <a:rPr lang="en-US" u="sng" dirty="0"/>
              <a:t>BERT</a:t>
            </a:r>
            <a:r>
              <a:rPr lang="en-US" sz="2400" u="sng" dirty="0"/>
              <a:t>(</a:t>
            </a:r>
            <a:r>
              <a:rPr lang="en-US" sz="2800" u="sng" dirty="0"/>
              <a:t>Bidirectional Encoder Representation from Trans-formers):</a:t>
            </a:r>
            <a:endParaRPr lang="en-IN" dirty="0"/>
          </a:p>
        </p:txBody>
      </p:sp>
      <p:sp>
        <p:nvSpPr>
          <p:cNvPr id="4" name="Footer Placeholder 3">
            <a:extLst>
              <a:ext uri="{FF2B5EF4-FFF2-40B4-BE49-F238E27FC236}">
                <a16:creationId xmlns:a16="http://schemas.microsoft.com/office/drawing/2014/main" id="{7D3EC10F-8D66-A9C8-645E-B1B3463179CD}"/>
              </a:ext>
            </a:extLst>
          </p:cNvPr>
          <p:cNvSpPr>
            <a:spLocks noGrp="1"/>
          </p:cNvSpPr>
          <p:nvPr>
            <p:ph type="ftr" sz="quarter" idx="28"/>
          </p:nvPr>
        </p:nvSpPr>
        <p:spPr>
          <a:xfrm>
            <a:off x="173913" y="6360785"/>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866FFBEB-6A41-E54A-5238-D0FC625672B1}"/>
              </a:ext>
            </a:extLst>
          </p:cNvPr>
          <p:cNvSpPr>
            <a:spLocks noGrp="1"/>
          </p:cNvSpPr>
          <p:nvPr>
            <p:ph type="sldNum" sz="quarter" idx="29"/>
          </p:nvPr>
        </p:nvSpPr>
        <p:spPr/>
        <p:txBody>
          <a:bodyPr/>
          <a:lstStyle/>
          <a:p>
            <a:fld id="{47FEACEE-25B4-4A2D-B147-27296E36371D}" type="slidenum">
              <a:rPr lang="en-US" altLang="zh-CN" smtClean="0"/>
              <a:pPr/>
              <a:t>33</a:t>
            </a:fld>
            <a:endParaRPr lang="en-US" altLang="zh-CN" dirty="0"/>
          </a:p>
        </p:txBody>
      </p:sp>
      <p:sp>
        <p:nvSpPr>
          <p:cNvPr id="7" name="TextBox 6">
            <a:extLst>
              <a:ext uri="{FF2B5EF4-FFF2-40B4-BE49-F238E27FC236}">
                <a16:creationId xmlns:a16="http://schemas.microsoft.com/office/drawing/2014/main" id="{AFF4938D-CF73-D6E2-48FF-71AB9B842804}"/>
              </a:ext>
            </a:extLst>
          </p:cNvPr>
          <p:cNvSpPr txBox="1"/>
          <p:nvPr/>
        </p:nvSpPr>
        <p:spPr>
          <a:xfrm>
            <a:off x="4984812" y="1464751"/>
            <a:ext cx="6098958" cy="3373359"/>
          </a:xfrm>
          <a:prstGeom prst="rect">
            <a:avLst/>
          </a:prstGeom>
          <a:noFill/>
        </p:spPr>
        <p:txBody>
          <a:bodyPr wrap="square">
            <a:spAutoFit/>
          </a:bodyPr>
          <a:lstStyle/>
          <a:p>
            <a:pPr algn="just">
              <a:lnSpc>
                <a:spcPct val="15000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Transformer involves two distinct process - an encoder that proceeds data as input and a decoder that produces an output for the task. As BERT’s aim is to create a language model, for that only encoder mechanism is needed.</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Calibri" panose="020F0502020204030204" pitchFamily="34" charset="0"/>
                <a:ea typeface="Calibri" panose="020F0502020204030204" pitchFamily="34" charset="0"/>
                <a:cs typeface="Times New Roman" panose="02020603050405020304" pitchFamily="18" charset="0"/>
              </a:rPr>
              <a:t>As compared to directional models, which takes the input and interprets sequentially, the Transformer takes the entire string of words at once. This particular feature allows it to determine the meaning of a word based on all of its surroundings.</a:t>
            </a: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pic>
        <p:nvPicPr>
          <p:cNvPr id="9" name="Picture 8">
            <a:extLst>
              <a:ext uri="{FF2B5EF4-FFF2-40B4-BE49-F238E27FC236}">
                <a16:creationId xmlns:a16="http://schemas.microsoft.com/office/drawing/2014/main" id="{A6C0E50E-0DE0-97CB-C031-41C84798F732}"/>
              </a:ext>
            </a:extLst>
          </p:cNvPr>
          <p:cNvPicPr>
            <a:picLocks noChangeAspect="1"/>
          </p:cNvPicPr>
          <p:nvPr/>
        </p:nvPicPr>
        <p:blipFill>
          <a:blip r:embed="rId2"/>
          <a:stretch>
            <a:fillRect/>
          </a:stretch>
        </p:blipFill>
        <p:spPr>
          <a:xfrm>
            <a:off x="997831" y="1145419"/>
            <a:ext cx="3597676" cy="4241226"/>
          </a:xfrm>
          <a:prstGeom prst="rect">
            <a:avLst/>
          </a:prstGeom>
        </p:spPr>
      </p:pic>
    </p:spTree>
    <p:extLst>
      <p:ext uri="{BB962C8B-B14F-4D97-AF65-F5344CB8AC3E}">
        <p14:creationId xmlns:p14="http://schemas.microsoft.com/office/powerpoint/2010/main" val="2235556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439362"/>
          </a:xfrm>
        </p:spPr>
        <p:txBody>
          <a:bodyPr/>
          <a:lstStyle/>
          <a:p>
            <a:pPr>
              <a:lnSpc>
                <a:spcPct val="100000"/>
              </a:lnSpc>
            </a:pPr>
            <a:r>
              <a:rPr lang="en-US" sz="2400" dirty="0"/>
              <a:t>Accuracy :</a:t>
            </a:r>
            <a:br>
              <a:rPr lang="en-US" sz="2400" dirty="0"/>
            </a:br>
            <a:br>
              <a:rPr lang="en-US" sz="2400" dirty="0"/>
            </a:br>
            <a:br>
              <a:rPr lang="en-US" sz="2400" dirty="0"/>
            </a:br>
            <a:endParaRPr lang="en-US" sz="2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34</a:t>
            </a:fld>
            <a:endParaRPr lang="en-US" altLang="zh-CN" dirty="0"/>
          </a:p>
        </p:txBody>
      </p:sp>
      <p:graphicFrame>
        <p:nvGraphicFramePr>
          <p:cNvPr id="12" name="Table 13">
            <a:extLst>
              <a:ext uri="{FF2B5EF4-FFF2-40B4-BE49-F238E27FC236}">
                <a16:creationId xmlns:a16="http://schemas.microsoft.com/office/drawing/2014/main" id="{2EA25E82-2B04-9A1A-79E3-9C2F43441F0B}"/>
              </a:ext>
            </a:extLst>
          </p:cNvPr>
          <p:cNvGraphicFramePr>
            <a:graphicFrameLocks noGrp="1"/>
          </p:cNvGraphicFramePr>
          <p:nvPr>
            <p:extLst>
              <p:ext uri="{D42A27DB-BD31-4B8C-83A1-F6EECF244321}">
                <p14:modId xmlns:p14="http://schemas.microsoft.com/office/powerpoint/2010/main" val="2629415741"/>
              </p:ext>
            </p:extLst>
          </p:nvPr>
        </p:nvGraphicFramePr>
        <p:xfrm>
          <a:off x="857188" y="876085"/>
          <a:ext cx="6241990" cy="2340746"/>
        </p:xfrm>
        <a:graphic>
          <a:graphicData uri="http://schemas.openxmlformats.org/drawingml/2006/table">
            <a:tbl>
              <a:tblPr firstRow="1" bandRow="1">
                <a:tableStyleId>{D27102A9-8310-4765-A935-A1911B00CA55}</a:tableStyleId>
              </a:tblPr>
              <a:tblGrid>
                <a:gridCol w="1248398">
                  <a:extLst>
                    <a:ext uri="{9D8B030D-6E8A-4147-A177-3AD203B41FA5}">
                      <a16:colId xmlns:a16="http://schemas.microsoft.com/office/drawing/2014/main" val="3086735640"/>
                    </a:ext>
                  </a:extLst>
                </a:gridCol>
                <a:gridCol w="1248398">
                  <a:extLst>
                    <a:ext uri="{9D8B030D-6E8A-4147-A177-3AD203B41FA5}">
                      <a16:colId xmlns:a16="http://schemas.microsoft.com/office/drawing/2014/main" val="2377790847"/>
                    </a:ext>
                  </a:extLst>
                </a:gridCol>
                <a:gridCol w="1248398">
                  <a:extLst>
                    <a:ext uri="{9D8B030D-6E8A-4147-A177-3AD203B41FA5}">
                      <a16:colId xmlns:a16="http://schemas.microsoft.com/office/drawing/2014/main" val="2983101849"/>
                    </a:ext>
                  </a:extLst>
                </a:gridCol>
                <a:gridCol w="1248398">
                  <a:extLst>
                    <a:ext uri="{9D8B030D-6E8A-4147-A177-3AD203B41FA5}">
                      <a16:colId xmlns:a16="http://schemas.microsoft.com/office/drawing/2014/main" val="1852093355"/>
                    </a:ext>
                  </a:extLst>
                </a:gridCol>
                <a:gridCol w="1248398">
                  <a:extLst>
                    <a:ext uri="{9D8B030D-6E8A-4147-A177-3AD203B41FA5}">
                      <a16:colId xmlns:a16="http://schemas.microsoft.com/office/drawing/2014/main" val="2720956788"/>
                    </a:ext>
                  </a:extLst>
                </a:gridCol>
              </a:tblGrid>
              <a:tr h="336221">
                <a:tc>
                  <a:txBody>
                    <a:bodyPr/>
                    <a:lstStyle/>
                    <a:p>
                      <a:endParaRPr lang="en-IN" sz="1600" dirty="0"/>
                    </a:p>
                  </a:txBody>
                  <a:tcPr/>
                </a:tc>
                <a:tc>
                  <a:txBody>
                    <a:bodyPr/>
                    <a:lstStyle/>
                    <a:p>
                      <a:r>
                        <a:rPr lang="en-IN" sz="1600" dirty="0"/>
                        <a:t>Precision</a:t>
                      </a:r>
                    </a:p>
                  </a:txBody>
                  <a:tcPr/>
                </a:tc>
                <a:tc>
                  <a:txBody>
                    <a:bodyPr/>
                    <a:lstStyle/>
                    <a:p>
                      <a:r>
                        <a:rPr lang="en-IN" sz="1600" dirty="0"/>
                        <a:t>Recall</a:t>
                      </a:r>
                    </a:p>
                  </a:txBody>
                  <a:tcPr/>
                </a:tc>
                <a:tc>
                  <a:txBody>
                    <a:bodyPr/>
                    <a:lstStyle/>
                    <a:p>
                      <a:r>
                        <a:rPr lang="en-IN" sz="1600" dirty="0"/>
                        <a:t>F1-score</a:t>
                      </a:r>
                    </a:p>
                  </a:txBody>
                  <a:tcPr/>
                </a:tc>
                <a:tc>
                  <a:txBody>
                    <a:bodyPr/>
                    <a:lstStyle/>
                    <a:p>
                      <a:r>
                        <a:rPr lang="en-IN" sz="1600" dirty="0"/>
                        <a:t>support</a:t>
                      </a:r>
                    </a:p>
                  </a:txBody>
                  <a:tcPr/>
                </a:tc>
                <a:extLst>
                  <a:ext uri="{0D108BD9-81ED-4DB2-BD59-A6C34878D82A}">
                    <a16:rowId xmlns:a16="http://schemas.microsoft.com/office/drawing/2014/main" val="318112454"/>
                  </a:ext>
                </a:extLst>
              </a:tr>
              <a:tr h="336221">
                <a:tc>
                  <a:txBody>
                    <a:bodyPr/>
                    <a:lstStyle/>
                    <a:p>
                      <a:r>
                        <a:rPr lang="en-IN" sz="1600" dirty="0"/>
                        <a:t>Negative</a:t>
                      </a:r>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4961</a:t>
                      </a:r>
                    </a:p>
                  </a:txBody>
                  <a:tcPr/>
                </a:tc>
                <a:extLst>
                  <a:ext uri="{0D108BD9-81ED-4DB2-BD59-A6C34878D82A}">
                    <a16:rowId xmlns:a16="http://schemas.microsoft.com/office/drawing/2014/main" val="3419238523"/>
                  </a:ext>
                </a:extLst>
              </a:tr>
              <a:tr h="336221">
                <a:tc>
                  <a:txBody>
                    <a:bodyPr/>
                    <a:lstStyle/>
                    <a:p>
                      <a:r>
                        <a:rPr lang="en-IN" sz="1600" dirty="0"/>
                        <a:t>Positive </a:t>
                      </a:r>
                    </a:p>
                  </a:txBody>
                  <a:tcPr/>
                </a:tc>
                <a:tc>
                  <a:txBody>
                    <a:bodyPr/>
                    <a:lstStyle/>
                    <a:p>
                      <a:r>
                        <a:rPr lang="en-IN" sz="1600" dirty="0"/>
                        <a:t>0.74</a:t>
                      </a:r>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5039</a:t>
                      </a:r>
                    </a:p>
                  </a:txBody>
                  <a:tcPr/>
                </a:tc>
                <a:extLst>
                  <a:ext uri="{0D108BD9-81ED-4DB2-BD59-A6C34878D82A}">
                    <a16:rowId xmlns:a16="http://schemas.microsoft.com/office/drawing/2014/main" val="502234776"/>
                  </a:ext>
                </a:extLst>
              </a:tr>
              <a:tr h="336221">
                <a:tc>
                  <a:txBody>
                    <a:bodyPr/>
                    <a:lstStyle/>
                    <a:p>
                      <a:r>
                        <a:rPr lang="en-IN" sz="1600" dirty="0"/>
                        <a:t>Accuracy</a:t>
                      </a:r>
                    </a:p>
                  </a:txBody>
                  <a:tcPr/>
                </a:tc>
                <a:tc>
                  <a:txBody>
                    <a:bodyPr/>
                    <a:lstStyle/>
                    <a:p>
                      <a:endParaRPr lang="en-IN" sz="1600" dirty="0"/>
                    </a:p>
                  </a:txBody>
                  <a:tcPr/>
                </a:tc>
                <a:tc>
                  <a:txBody>
                    <a:bodyPr/>
                    <a:lstStyle/>
                    <a:p>
                      <a:endParaRPr lang="en-IN" sz="1600" dirty="0"/>
                    </a:p>
                  </a:txBody>
                  <a:tcPr/>
                </a:tc>
                <a:tc>
                  <a:txBody>
                    <a:bodyPr/>
                    <a:lstStyle/>
                    <a:p>
                      <a:r>
                        <a:rPr lang="en-IN" sz="1600" dirty="0"/>
                        <a:t>0.73</a:t>
                      </a:r>
                    </a:p>
                  </a:txBody>
                  <a:tcPr/>
                </a:tc>
                <a:tc>
                  <a:txBody>
                    <a:bodyPr/>
                    <a:lstStyle/>
                    <a:p>
                      <a:r>
                        <a:rPr lang="en-IN" sz="1600" dirty="0"/>
                        <a:t>100000</a:t>
                      </a:r>
                    </a:p>
                  </a:txBody>
                  <a:tcPr/>
                </a:tc>
                <a:extLst>
                  <a:ext uri="{0D108BD9-81ED-4DB2-BD59-A6C34878D82A}">
                    <a16:rowId xmlns:a16="http://schemas.microsoft.com/office/drawing/2014/main" val="116232861"/>
                  </a:ext>
                </a:extLst>
              </a:tr>
              <a:tr h="407475">
                <a:tc>
                  <a:txBody>
                    <a:bodyPr/>
                    <a:lstStyle/>
                    <a:p>
                      <a:r>
                        <a:rPr lang="en-IN" sz="1600" dirty="0"/>
                        <a:t>Macro </a:t>
                      </a:r>
                      <a:r>
                        <a:rPr lang="en-IN" sz="1600" dirty="0" err="1"/>
                        <a:t>avg</a:t>
                      </a:r>
                      <a:endParaRPr lang="en-IN" sz="1600" dirty="0"/>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100000</a:t>
                      </a:r>
                    </a:p>
                  </a:txBody>
                  <a:tcPr/>
                </a:tc>
                <a:extLst>
                  <a:ext uri="{0D108BD9-81ED-4DB2-BD59-A6C34878D82A}">
                    <a16:rowId xmlns:a16="http://schemas.microsoft.com/office/drawing/2014/main" val="3314405023"/>
                  </a:ext>
                </a:extLst>
              </a:tr>
              <a:tr h="588387">
                <a:tc>
                  <a:txBody>
                    <a:bodyPr/>
                    <a:lstStyle/>
                    <a:p>
                      <a:r>
                        <a:rPr lang="en-IN" sz="1600" dirty="0"/>
                        <a:t>Weighted </a:t>
                      </a:r>
                      <a:r>
                        <a:rPr lang="en-IN" sz="1600" dirty="0" err="1"/>
                        <a:t>avg</a:t>
                      </a:r>
                      <a:endParaRPr lang="en-IN" sz="1600" dirty="0"/>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0.73</a:t>
                      </a:r>
                    </a:p>
                  </a:txBody>
                  <a:tcPr/>
                </a:tc>
                <a:tc>
                  <a:txBody>
                    <a:bodyPr/>
                    <a:lstStyle/>
                    <a:p>
                      <a:r>
                        <a:rPr lang="en-IN" sz="1600" dirty="0"/>
                        <a:t>100000</a:t>
                      </a:r>
                    </a:p>
                  </a:txBody>
                  <a:tcPr/>
                </a:tc>
                <a:extLst>
                  <a:ext uri="{0D108BD9-81ED-4DB2-BD59-A6C34878D82A}">
                    <a16:rowId xmlns:a16="http://schemas.microsoft.com/office/drawing/2014/main" val="1750487157"/>
                  </a:ext>
                </a:extLst>
              </a:tr>
            </a:tbl>
          </a:graphicData>
        </a:graphic>
      </p:graphicFrame>
      <p:sp>
        <p:nvSpPr>
          <p:cNvPr id="15" name="TextBox 14">
            <a:extLst>
              <a:ext uri="{FF2B5EF4-FFF2-40B4-BE49-F238E27FC236}">
                <a16:creationId xmlns:a16="http://schemas.microsoft.com/office/drawing/2014/main" id="{56E155EE-F824-84A8-E573-1CE353D4246F}"/>
              </a:ext>
            </a:extLst>
          </p:cNvPr>
          <p:cNvSpPr txBox="1"/>
          <p:nvPr/>
        </p:nvSpPr>
        <p:spPr>
          <a:xfrm>
            <a:off x="1069759" y="531466"/>
            <a:ext cx="6098958" cy="369332"/>
          </a:xfrm>
          <a:prstGeom prst="rect">
            <a:avLst/>
          </a:prstGeom>
          <a:noFill/>
        </p:spPr>
        <p:txBody>
          <a:bodyPr wrap="square">
            <a:spAutoFit/>
          </a:bodyPr>
          <a:lstStyle/>
          <a:p>
            <a:r>
              <a:rPr lang="en-IN" dirty="0"/>
              <a:t>J48 model accuracy = 73.03%</a:t>
            </a:r>
          </a:p>
        </p:txBody>
      </p:sp>
      <p:graphicFrame>
        <p:nvGraphicFramePr>
          <p:cNvPr id="16" name="Table 13">
            <a:extLst>
              <a:ext uri="{FF2B5EF4-FFF2-40B4-BE49-F238E27FC236}">
                <a16:creationId xmlns:a16="http://schemas.microsoft.com/office/drawing/2014/main" id="{E219B620-7E21-D85D-7B4F-D6FD8D7135E0}"/>
              </a:ext>
            </a:extLst>
          </p:cNvPr>
          <p:cNvGraphicFramePr>
            <a:graphicFrameLocks noGrp="1"/>
          </p:cNvGraphicFramePr>
          <p:nvPr>
            <p:extLst>
              <p:ext uri="{D42A27DB-BD31-4B8C-83A1-F6EECF244321}">
                <p14:modId xmlns:p14="http://schemas.microsoft.com/office/powerpoint/2010/main" val="3685427177"/>
              </p:ext>
            </p:extLst>
          </p:nvPr>
        </p:nvGraphicFramePr>
        <p:xfrm>
          <a:off x="857188" y="3849039"/>
          <a:ext cx="6241990" cy="2380825"/>
        </p:xfrm>
        <a:graphic>
          <a:graphicData uri="http://schemas.openxmlformats.org/drawingml/2006/table">
            <a:tbl>
              <a:tblPr firstRow="1" bandRow="1">
                <a:tableStyleId>{D27102A9-8310-4765-A935-A1911B00CA55}</a:tableStyleId>
              </a:tblPr>
              <a:tblGrid>
                <a:gridCol w="1248398">
                  <a:extLst>
                    <a:ext uri="{9D8B030D-6E8A-4147-A177-3AD203B41FA5}">
                      <a16:colId xmlns:a16="http://schemas.microsoft.com/office/drawing/2014/main" val="3086735640"/>
                    </a:ext>
                  </a:extLst>
                </a:gridCol>
                <a:gridCol w="1248398">
                  <a:extLst>
                    <a:ext uri="{9D8B030D-6E8A-4147-A177-3AD203B41FA5}">
                      <a16:colId xmlns:a16="http://schemas.microsoft.com/office/drawing/2014/main" val="2377790847"/>
                    </a:ext>
                  </a:extLst>
                </a:gridCol>
                <a:gridCol w="1248398">
                  <a:extLst>
                    <a:ext uri="{9D8B030D-6E8A-4147-A177-3AD203B41FA5}">
                      <a16:colId xmlns:a16="http://schemas.microsoft.com/office/drawing/2014/main" val="2983101849"/>
                    </a:ext>
                  </a:extLst>
                </a:gridCol>
                <a:gridCol w="1248398">
                  <a:extLst>
                    <a:ext uri="{9D8B030D-6E8A-4147-A177-3AD203B41FA5}">
                      <a16:colId xmlns:a16="http://schemas.microsoft.com/office/drawing/2014/main" val="1852093355"/>
                    </a:ext>
                  </a:extLst>
                </a:gridCol>
                <a:gridCol w="1248398">
                  <a:extLst>
                    <a:ext uri="{9D8B030D-6E8A-4147-A177-3AD203B41FA5}">
                      <a16:colId xmlns:a16="http://schemas.microsoft.com/office/drawing/2014/main" val="2720956788"/>
                    </a:ext>
                  </a:extLst>
                </a:gridCol>
              </a:tblGrid>
              <a:tr h="360341">
                <a:tc>
                  <a:txBody>
                    <a:bodyPr/>
                    <a:lstStyle/>
                    <a:p>
                      <a:endParaRPr lang="en-IN" sz="1600" dirty="0"/>
                    </a:p>
                  </a:txBody>
                  <a:tcPr/>
                </a:tc>
                <a:tc>
                  <a:txBody>
                    <a:bodyPr/>
                    <a:lstStyle/>
                    <a:p>
                      <a:r>
                        <a:rPr lang="en-IN" sz="1600" dirty="0"/>
                        <a:t>Precision</a:t>
                      </a:r>
                    </a:p>
                  </a:txBody>
                  <a:tcPr/>
                </a:tc>
                <a:tc>
                  <a:txBody>
                    <a:bodyPr/>
                    <a:lstStyle/>
                    <a:p>
                      <a:r>
                        <a:rPr lang="en-IN" sz="1600" dirty="0"/>
                        <a:t>Recall</a:t>
                      </a:r>
                    </a:p>
                  </a:txBody>
                  <a:tcPr/>
                </a:tc>
                <a:tc>
                  <a:txBody>
                    <a:bodyPr/>
                    <a:lstStyle/>
                    <a:p>
                      <a:r>
                        <a:rPr lang="en-IN" sz="1600" dirty="0"/>
                        <a:t>F1-score</a:t>
                      </a:r>
                    </a:p>
                  </a:txBody>
                  <a:tcPr/>
                </a:tc>
                <a:tc>
                  <a:txBody>
                    <a:bodyPr/>
                    <a:lstStyle/>
                    <a:p>
                      <a:r>
                        <a:rPr lang="en-IN" sz="1600" dirty="0"/>
                        <a:t>support</a:t>
                      </a:r>
                    </a:p>
                  </a:txBody>
                  <a:tcPr/>
                </a:tc>
                <a:extLst>
                  <a:ext uri="{0D108BD9-81ED-4DB2-BD59-A6C34878D82A}">
                    <a16:rowId xmlns:a16="http://schemas.microsoft.com/office/drawing/2014/main" val="318112454"/>
                  </a:ext>
                </a:extLst>
              </a:tr>
              <a:tr h="360341">
                <a:tc>
                  <a:txBody>
                    <a:bodyPr/>
                    <a:lstStyle/>
                    <a:p>
                      <a:r>
                        <a:rPr lang="en-IN" sz="1600" dirty="0"/>
                        <a:t>Negative</a:t>
                      </a:r>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4961</a:t>
                      </a:r>
                    </a:p>
                  </a:txBody>
                  <a:tcPr/>
                </a:tc>
                <a:extLst>
                  <a:ext uri="{0D108BD9-81ED-4DB2-BD59-A6C34878D82A}">
                    <a16:rowId xmlns:a16="http://schemas.microsoft.com/office/drawing/2014/main" val="3419238523"/>
                  </a:ext>
                </a:extLst>
              </a:tr>
              <a:tr h="360341">
                <a:tc>
                  <a:txBody>
                    <a:bodyPr/>
                    <a:lstStyle/>
                    <a:p>
                      <a:r>
                        <a:rPr lang="en-IN" sz="1600" dirty="0"/>
                        <a:t>Positive </a:t>
                      </a:r>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5039</a:t>
                      </a:r>
                    </a:p>
                  </a:txBody>
                  <a:tcPr/>
                </a:tc>
                <a:extLst>
                  <a:ext uri="{0D108BD9-81ED-4DB2-BD59-A6C34878D82A}">
                    <a16:rowId xmlns:a16="http://schemas.microsoft.com/office/drawing/2014/main" val="502234776"/>
                  </a:ext>
                </a:extLst>
              </a:tr>
              <a:tr h="360341">
                <a:tc>
                  <a:txBody>
                    <a:bodyPr/>
                    <a:lstStyle/>
                    <a:p>
                      <a:r>
                        <a:rPr lang="en-IN" sz="1600" dirty="0"/>
                        <a:t>Accuracy</a:t>
                      </a:r>
                    </a:p>
                  </a:txBody>
                  <a:tcPr/>
                </a:tc>
                <a:tc>
                  <a:txBody>
                    <a:bodyPr/>
                    <a:lstStyle/>
                    <a:p>
                      <a:endParaRPr lang="en-IN" sz="1600" dirty="0"/>
                    </a:p>
                  </a:txBody>
                  <a:tcPr/>
                </a:tc>
                <a:tc>
                  <a:txBody>
                    <a:bodyPr/>
                    <a:lstStyle/>
                    <a:p>
                      <a:endParaRPr lang="en-IN" sz="1600" dirty="0"/>
                    </a:p>
                  </a:txBody>
                  <a:tcPr/>
                </a:tc>
                <a:tc>
                  <a:txBody>
                    <a:bodyPr/>
                    <a:lstStyle/>
                    <a:p>
                      <a:r>
                        <a:rPr lang="en-IN" sz="1600" dirty="0"/>
                        <a:t>0.85</a:t>
                      </a:r>
                    </a:p>
                  </a:txBody>
                  <a:tcPr/>
                </a:tc>
                <a:tc>
                  <a:txBody>
                    <a:bodyPr/>
                    <a:lstStyle/>
                    <a:p>
                      <a:r>
                        <a:rPr lang="en-IN" sz="1600" dirty="0"/>
                        <a:t>100000</a:t>
                      </a:r>
                    </a:p>
                  </a:txBody>
                  <a:tcPr/>
                </a:tc>
                <a:extLst>
                  <a:ext uri="{0D108BD9-81ED-4DB2-BD59-A6C34878D82A}">
                    <a16:rowId xmlns:a16="http://schemas.microsoft.com/office/drawing/2014/main" val="116232861"/>
                  </a:ext>
                </a:extLst>
              </a:tr>
              <a:tr h="360341">
                <a:tc>
                  <a:txBody>
                    <a:bodyPr/>
                    <a:lstStyle/>
                    <a:p>
                      <a:r>
                        <a:rPr lang="en-IN" sz="1600" dirty="0"/>
                        <a:t>Macro </a:t>
                      </a:r>
                      <a:r>
                        <a:rPr lang="en-IN" sz="1600" dirty="0" err="1"/>
                        <a:t>avg</a:t>
                      </a:r>
                      <a:endParaRPr lang="en-IN" sz="1600" dirty="0"/>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100000</a:t>
                      </a:r>
                    </a:p>
                  </a:txBody>
                  <a:tcPr/>
                </a:tc>
                <a:extLst>
                  <a:ext uri="{0D108BD9-81ED-4DB2-BD59-A6C34878D82A}">
                    <a16:rowId xmlns:a16="http://schemas.microsoft.com/office/drawing/2014/main" val="3314405023"/>
                  </a:ext>
                </a:extLst>
              </a:tr>
              <a:tr h="360341">
                <a:tc>
                  <a:txBody>
                    <a:bodyPr/>
                    <a:lstStyle/>
                    <a:p>
                      <a:r>
                        <a:rPr lang="en-IN" sz="1600" dirty="0"/>
                        <a:t>Weighted </a:t>
                      </a:r>
                      <a:r>
                        <a:rPr lang="en-IN" sz="1600" dirty="0" err="1"/>
                        <a:t>avg</a:t>
                      </a:r>
                      <a:endParaRPr lang="en-IN" sz="1600" dirty="0"/>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0.85</a:t>
                      </a:r>
                    </a:p>
                  </a:txBody>
                  <a:tcPr/>
                </a:tc>
                <a:tc>
                  <a:txBody>
                    <a:bodyPr/>
                    <a:lstStyle/>
                    <a:p>
                      <a:r>
                        <a:rPr lang="en-IN" sz="1600" dirty="0"/>
                        <a:t>100000</a:t>
                      </a:r>
                    </a:p>
                  </a:txBody>
                  <a:tcPr/>
                </a:tc>
                <a:extLst>
                  <a:ext uri="{0D108BD9-81ED-4DB2-BD59-A6C34878D82A}">
                    <a16:rowId xmlns:a16="http://schemas.microsoft.com/office/drawing/2014/main" val="1750487157"/>
                  </a:ext>
                </a:extLst>
              </a:tr>
            </a:tbl>
          </a:graphicData>
        </a:graphic>
      </p:graphicFrame>
      <p:sp>
        <p:nvSpPr>
          <p:cNvPr id="18" name="TextBox 17">
            <a:extLst>
              <a:ext uri="{FF2B5EF4-FFF2-40B4-BE49-F238E27FC236}">
                <a16:creationId xmlns:a16="http://schemas.microsoft.com/office/drawing/2014/main" id="{A62BEA5D-D682-4AB1-DC0A-3A3714D252CD}"/>
              </a:ext>
            </a:extLst>
          </p:cNvPr>
          <p:cNvSpPr txBox="1"/>
          <p:nvPr/>
        </p:nvSpPr>
        <p:spPr>
          <a:xfrm>
            <a:off x="1022414" y="3488582"/>
            <a:ext cx="6098958" cy="369332"/>
          </a:xfrm>
          <a:prstGeom prst="rect">
            <a:avLst/>
          </a:prstGeom>
          <a:noFill/>
        </p:spPr>
        <p:txBody>
          <a:bodyPr wrap="square">
            <a:spAutoFit/>
          </a:bodyPr>
          <a:lstStyle/>
          <a:p>
            <a:r>
              <a:rPr lang="en-IN" dirty="0"/>
              <a:t>Random forest model accuracy = 85.24%</a:t>
            </a:r>
          </a:p>
        </p:txBody>
      </p:sp>
      <p:pic>
        <p:nvPicPr>
          <p:cNvPr id="4" name="Picture 3">
            <a:extLst>
              <a:ext uri="{FF2B5EF4-FFF2-40B4-BE49-F238E27FC236}">
                <a16:creationId xmlns:a16="http://schemas.microsoft.com/office/drawing/2014/main" id="{DA05026C-5F6C-D7FD-10D5-7FC2A7DCB508}"/>
              </a:ext>
            </a:extLst>
          </p:cNvPr>
          <p:cNvPicPr>
            <a:picLocks noChangeAspect="1"/>
          </p:cNvPicPr>
          <p:nvPr/>
        </p:nvPicPr>
        <p:blipFill>
          <a:blip r:embed="rId3"/>
          <a:stretch>
            <a:fillRect/>
          </a:stretch>
        </p:blipFill>
        <p:spPr>
          <a:xfrm>
            <a:off x="7702011" y="813942"/>
            <a:ext cx="3057725" cy="2590458"/>
          </a:xfrm>
          <a:prstGeom prst="rect">
            <a:avLst/>
          </a:prstGeom>
        </p:spPr>
      </p:pic>
      <p:pic>
        <p:nvPicPr>
          <p:cNvPr id="6" name="Picture 5">
            <a:extLst>
              <a:ext uri="{FF2B5EF4-FFF2-40B4-BE49-F238E27FC236}">
                <a16:creationId xmlns:a16="http://schemas.microsoft.com/office/drawing/2014/main" id="{C211D485-D221-65D4-1199-9C16C8DA6096}"/>
              </a:ext>
            </a:extLst>
          </p:cNvPr>
          <p:cNvPicPr>
            <a:picLocks noChangeAspect="1"/>
          </p:cNvPicPr>
          <p:nvPr/>
        </p:nvPicPr>
        <p:blipFill>
          <a:blip r:embed="rId4"/>
          <a:stretch>
            <a:fillRect/>
          </a:stretch>
        </p:blipFill>
        <p:spPr>
          <a:xfrm>
            <a:off x="7702011" y="3813522"/>
            <a:ext cx="3057725" cy="2590458"/>
          </a:xfrm>
          <a:prstGeom prst="rect">
            <a:avLst/>
          </a:prstGeom>
        </p:spPr>
      </p:pic>
      <p:sp>
        <p:nvSpPr>
          <p:cNvPr id="2" name="Footer Placeholder 1">
            <a:extLst>
              <a:ext uri="{FF2B5EF4-FFF2-40B4-BE49-F238E27FC236}">
                <a16:creationId xmlns:a16="http://schemas.microsoft.com/office/drawing/2014/main" id="{B10C89DB-5554-C279-EB2B-AD91D39E9A41}"/>
              </a:ext>
            </a:extLst>
          </p:cNvPr>
          <p:cNvSpPr>
            <a:spLocks noGrp="1"/>
          </p:cNvSpPr>
          <p:nvPr>
            <p:ph type="ftr" sz="quarter" idx="28"/>
          </p:nvPr>
        </p:nvSpPr>
        <p:spPr>
          <a:xfrm>
            <a:off x="484632" y="6484253"/>
            <a:ext cx="4114800" cy="365125"/>
          </a:xfrm>
        </p:spPr>
        <p:txBody>
          <a:bodyPr/>
          <a:lstStyle/>
          <a:p>
            <a:r>
              <a:rPr lang="en-US" dirty="0"/>
              <a:t>Sentiment Analysis</a:t>
            </a:r>
          </a:p>
        </p:txBody>
      </p:sp>
    </p:spTree>
    <p:extLst>
      <p:ext uri="{BB962C8B-B14F-4D97-AF65-F5344CB8AC3E}">
        <p14:creationId xmlns:p14="http://schemas.microsoft.com/office/powerpoint/2010/main" val="210333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439362"/>
          </a:xfrm>
        </p:spPr>
        <p:txBody>
          <a:bodyPr/>
          <a:lstStyle/>
          <a:p>
            <a:pPr>
              <a:lnSpc>
                <a:spcPct val="100000"/>
              </a:lnSpc>
            </a:pPr>
            <a:r>
              <a:rPr lang="en-US" sz="2400" dirty="0"/>
              <a:t>Accuracy :</a:t>
            </a:r>
            <a:br>
              <a:rPr lang="en-US" sz="2400" dirty="0"/>
            </a:br>
            <a:br>
              <a:rPr lang="en-US" sz="2400" dirty="0"/>
            </a:br>
            <a:br>
              <a:rPr lang="en-US" sz="2400" dirty="0"/>
            </a:br>
            <a:endParaRPr lang="en-US" sz="2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35</a:t>
            </a:fld>
            <a:endParaRPr lang="en-US" altLang="zh-CN" dirty="0"/>
          </a:p>
        </p:txBody>
      </p:sp>
      <p:graphicFrame>
        <p:nvGraphicFramePr>
          <p:cNvPr id="12" name="Table 13">
            <a:extLst>
              <a:ext uri="{FF2B5EF4-FFF2-40B4-BE49-F238E27FC236}">
                <a16:creationId xmlns:a16="http://schemas.microsoft.com/office/drawing/2014/main" id="{2EA25E82-2B04-9A1A-79E3-9C2F43441F0B}"/>
              </a:ext>
            </a:extLst>
          </p:cNvPr>
          <p:cNvGraphicFramePr>
            <a:graphicFrameLocks noGrp="1"/>
          </p:cNvGraphicFramePr>
          <p:nvPr>
            <p:extLst>
              <p:ext uri="{D42A27DB-BD31-4B8C-83A1-F6EECF244321}">
                <p14:modId xmlns:p14="http://schemas.microsoft.com/office/powerpoint/2010/main" val="3232048221"/>
              </p:ext>
            </p:extLst>
          </p:nvPr>
        </p:nvGraphicFramePr>
        <p:xfrm>
          <a:off x="815758" y="959360"/>
          <a:ext cx="6098960" cy="2255520"/>
        </p:xfrm>
        <a:graphic>
          <a:graphicData uri="http://schemas.openxmlformats.org/drawingml/2006/table">
            <a:tbl>
              <a:tblPr firstRow="1" bandRow="1">
                <a:tableStyleId>{D27102A9-8310-4765-A935-A1911B00CA55}</a:tableStyleId>
              </a:tblPr>
              <a:tblGrid>
                <a:gridCol w="1219792">
                  <a:extLst>
                    <a:ext uri="{9D8B030D-6E8A-4147-A177-3AD203B41FA5}">
                      <a16:colId xmlns:a16="http://schemas.microsoft.com/office/drawing/2014/main" val="3086735640"/>
                    </a:ext>
                  </a:extLst>
                </a:gridCol>
                <a:gridCol w="1219792">
                  <a:extLst>
                    <a:ext uri="{9D8B030D-6E8A-4147-A177-3AD203B41FA5}">
                      <a16:colId xmlns:a16="http://schemas.microsoft.com/office/drawing/2014/main" val="2377790847"/>
                    </a:ext>
                  </a:extLst>
                </a:gridCol>
                <a:gridCol w="1219792">
                  <a:extLst>
                    <a:ext uri="{9D8B030D-6E8A-4147-A177-3AD203B41FA5}">
                      <a16:colId xmlns:a16="http://schemas.microsoft.com/office/drawing/2014/main" val="2983101849"/>
                    </a:ext>
                  </a:extLst>
                </a:gridCol>
                <a:gridCol w="1219792">
                  <a:extLst>
                    <a:ext uri="{9D8B030D-6E8A-4147-A177-3AD203B41FA5}">
                      <a16:colId xmlns:a16="http://schemas.microsoft.com/office/drawing/2014/main" val="1852093355"/>
                    </a:ext>
                  </a:extLst>
                </a:gridCol>
                <a:gridCol w="1219792">
                  <a:extLst>
                    <a:ext uri="{9D8B030D-6E8A-4147-A177-3AD203B41FA5}">
                      <a16:colId xmlns:a16="http://schemas.microsoft.com/office/drawing/2014/main" val="2720956788"/>
                    </a:ext>
                  </a:extLst>
                </a:gridCol>
              </a:tblGrid>
              <a:tr h="314958">
                <a:tc>
                  <a:txBody>
                    <a:bodyPr/>
                    <a:lstStyle/>
                    <a:p>
                      <a:endParaRPr lang="en-IN" sz="1600" dirty="0"/>
                    </a:p>
                  </a:txBody>
                  <a:tcPr/>
                </a:tc>
                <a:tc>
                  <a:txBody>
                    <a:bodyPr/>
                    <a:lstStyle/>
                    <a:p>
                      <a:r>
                        <a:rPr lang="en-IN" sz="1600" dirty="0"/>
                        <a:t>Precision</a:t>
                      </a:r>
                    </a:p>
                  </a:txBody>
                  <a:tcPr/>
                </a:tc>
                <a:tc>
                  <a:txBody>
                    <a:bodyPr/>
                    <a:lstStyle/>
                    <a:p>
                      <a:r>
                        <a:rPr lang="en-IN" sz="1600" dirty="0"/>
                        <a:t>Recall</a:t>
                      </a:r>
                    </a:p>
                  </a:txBody>
                  <a:tcPr/>
                </a:tc>
                <a:tc>
                  <a:txBody>
                    <a:bodyPr/>
                    <a:lstStyle/>
                    <a:p>
                      <a:r>
                        <a:rPr lang="en-IN" sz="1600" dirty="0"/>
                        <a:t>F1-score</a:t>
                      </a:r>
                    </a:p>
                  </a:txBody>
                  <a:tcPr/>
                </a:tc>
                <a:tc>
                  <a:txBody>
                    <a:bodyPr/>
                    <a:lstStyle/>
                    <a:p>
                      <a:r>
                        <a:rPr lang="en-IN" sz="1600" dirty="0"/>
                        <a:t>support</a:t>
                      </a:r>
                    </a:p>
                  </a:txBody>
                  <a:tcPr/>
                </a:tc>
                <a:extLst>
                  <a:ext uri="{0D108BD9-81ED-4DB2-BD59-A6C34878D82A}">
                    <a16:rowId xmlns:a16="http://schemas.microsoft.com/office/drawing/2014/main" val="318112454"/>
                  </a:ext>
                </a:extLst>
              </a:tr>
              <a:tr h="314958">
                <a:tc>
                  <a:txBody>
                    <a:bodyPr/>
                    <a:lstStyle/>
                    <a:p>
                      <a:r>
                        <a:rPr lang="en-IN" sz="1600" dirty="0"/>
                        <a:t>Negative</a:t>
                      </a:r>
                    </a:p>
                  </a:txBody>
                  <a:tcPr/>
                </a:tc>
                <a:tc>
                  <a:txBody>
                    <a:bodyPr/>
                    <a:lstStyle/>
                    <a:p>
                      <a:r>
                        <a:rPr lang="en-IN" sz="1600" dirty="0"/>
                        <a:t>0.84</a:t>
                      </a:r>
                    </a:p>
                  </a:txBody>
                  <a:tcPr/>
                </a:tc>
                <a:tc>
                  <a:txBody>
                    <a:bodyPr/>
                    <a:lstStyle/>
                    <a:p>
                      <a:r>
                        <a:rPr lang="en-IN" sz="1600" dirty="0"/>
                        <a:t>0.87</a:t>
                      </a:r>
                    </a:p>
                  </a:txBody>
                  <a:tcPr/>
                </a:tc>
                <a:tc>
                  <a:txBody>
                    <a:bodyPr/>
                    <a:lstStyle/>
                    <a:p>
                      <a:r>
                        <a:rPr lang="en-IN" sz="1600" dirty="0"/>
                        <a:t>0.86</a:t>
                      </a:r>
                    </a:p>
                  </a:txBody>
                  <a:tcPr/>
                </a:tc>
                <a:tc>
                  <a:txBody>
                    <a:bodyPr/>
                    <a:lstStyle/>
                    <a:p>
                      <a:r>
                        <a:rPr lang="en-IN" sz="1600" dirty="0"/>
                        <a:t>4977</a:t>
                      </a:r>
                    </a:p>
                  </a:txBody>
                  <a:tcPr/>
                </a:tc>
                <a:extLst>
                  <a:ext uri="{0D108BD9-81ED-4DB2-BD59-A6C34878D82A}">
                    <a16:rowId xmlns:a16="http://schemas.microsoft.com/office/drawing/2014/main" val="3419238523"/>
                  </a:ext>
                </a:extLst>
              </a:tr>
              <a:tr h="314958">
                <a:tc>
                  <a:txBody>
                    <a:bodyPr/>
                    <a:lstStyle/>
                    <a:p>
                      <a:r>
                        <a:rPr lang="en-IN" sz="1600" dirty="0"/>
                        <a:t>Positive </a:t>
                      </a:r>
                    </a:p>
                  </a:txBody>
                  <a:tcPr/>
                </a:tc>
                <a:tc>
                  <a:txBody>
                    <a:bodyPr/>
                    <a:lstStyle/>
                    <a:p>
                      <a:r>
                        <a:rPr lang="en-IN" sz="1600" dirty="0"/>
                        <a:t>0.87</a:t>
                      </a:r>
                    </a:p>
                  </a:txBody>
                  <a:tcPr/>
                </a:tc>
                <a:tc>
                  <a:txBody>
                    <a:bodyPr/>
                    <a:lstStyle/>
                    <a:p>
                      <a:r>
                        <a:rPr lang="en-IN" sz="1600" dirty="0"/>
                        <a:t>0.84</a:t>
                      </a:r>
                    </a:p>
                  </a:txBody>
                  <a:tcPr/>
                </a:tc>
                <a:tc>
                  <a:txBody>
                    <a:bodyPr/>
                    <a:lstStyle/>
                    <a:p>
                      <a:r>
                        <a:rPr lang="en-IN" sz="1600" dirty="0"/>
                        <a:t>0.85</a:t>
                      </a:r>
                    </a:p>
                  </a:txBody>
                  <a:tcPr/>
                </a:tc>
                <a:tc>
                  <a:txBody>
                    <a:bodyPr/>
                    <a:lstStyle/>
                    <a:p>
                      <a:r>
                        <a:rPr lang="en-IN" sz="1600" dirty="0"/>
                        <a:t>5023</a:t>
                      </a:r>
                    </a:p>
                  </a:txBody>
                  <a:tcPr/>
                </a:tc>
                <a:extLst>
                  <a:ext uri="{0D108BD9-81ED-4DB2-BD59-A6C34878D82A}">
                    <a16:rowId xmlns:a16="http://schemas.microsoft.com/office/drawing/2014/main" val="502234776"/>
                  </a:ext>
                </a:extLst>
              </a:tr>
              <a:tr h="314958">
                <a:tc>
                  <a:txBody>
                    <a:bodyPr/>
                    <a:lstStyle/>
                    <a:p>
                      <a:r>
                        <a:rPr lang="en-IN" sz="1600" dirty="0"/>
                        <a:t>Accuracy</a:t>
                      </a:r>
                    </a:p>
                  </a:txBody>
                  <a:tcPr/>
                </a:tc>
                <a:tc>
                  <a:txBody>
                    <a:bodyPr/>
                    <a:lstStyle/>
                    <a:p>
                      <a:endParaRPr lang="en-IN" sz="1600" dirty="0"/>
                    </a:p>
                  </a:txBody>
                  <a:tcPr/>
                </a:tc>
                <a:tc>
                  <a:txBody>
                    <a:bodyPr/>
                    <a:lstStyle/>
                    <a:p>
                      <a:endParaRPr lang="en-IN" sz="1600" dirty="0"/>
                    </a:p>
                  </a:txBody>
                  <a:tcPr/>
                </a:tc>
                <a:tc>
                  <a:txBody>
                    <a:bodyPr/>
                    <a:lstStyle/>
                    <a:p>
                      <a:r>
                        <a:rPr lang="en-IN" sz="1600" dirty="0"/>
                        <a:t>0.86</a:t>
                      </a:r>
                    </a:p>
                  </a:txBody>
                  <a:tcPr/>
                </a:tc>
                <a:tc>
                  <a:txBody>
                    <a:bodyPr/>
                    <a:lstStyle/>
                    <a:p>
                      <a:r>
                        <a:rPr lang="en-IN" sz="1600" dirty="0"/>
                        <a:t>100000</a:t>
                      </a:r>
                    </a:p>
                  </a:txBody>
                  <a:tcPr/>
                </a:tc>
                <a:extLst>
                  <a:ext uri="{0D108BD9-81ED-4DB2-BD59-A6C34878D82A}">
                    <a16:rowId xmlns:a16="http://schemas.microsoft.com/office/drawing/2014/main" val="116232861"/>
                  </a:ext>
                </a:extLst>
              </a:tr>
              <a:tr h="314958">
                <a:tc>
                  <a:txBody>
                    <a:bodyPr/>
                    <a:lstStyle/>
                    <a:p>
                      <a:r>
                        <a:rPr lang="en-IN" sz="1600" dirty="0"/>
                        <a:t>Macro </a:t>
                      </a:r>
                      <a:r>
                        <a:rPr lang="en-IN" sz="1600" dirty="0" err="1"/>
                        <a:t>avg</a:t>
                      </a:r>
                      <a:endParaRPr lang="en-IN" sz="1600" dirty="0"/>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100000</a:t>
                      </a:r>
                    </a:p>
                  </a:txBody>
                  <a:tcPr/>
                </a:tc>
                <a:extLst>
                  <a:ext uri="{0D108BD9-81ED-4DB2-BD59-A6C34878D82A}">
                    <a16:rowId xmlns:a16="http://schemas.microsoft.com/office/drawing/2014/main" val="3314405023"/>
                  </a:ext>
                </a:extLst>
              </a:tr>
              <a:tr h="551177">
                <a:tc>
                  <a:txBody>
                    <a:bodyPr/>
                    <a:lstStyle/>
                    <a:p>
                      <a:r>
                        <a:rPr lang="en-IN" sz="1600" dirty="0"/>
                        <a:t>Weighted </a:t>
                      </a:r>
                      <a:r>
                        <a:rPr lang="en-IN" sz="1600" dirty="0" err="1"/>
                        <a:t>avg</a:t>
                      </a:r>
                      <a:endParaRPr lang="en-IN" sz="1600" dirty="0"/>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100000</a:t>
                      </a:r>
                    </a:p>
                  </a:txBody>
                  <a:tcPr/>
                </a:tc>
                <a:extLst>
                  <a:ext uri="{0D108BD9-81ED-4DB2-BD59-A6C34878D82A}">
                    <a16:rowId xmlns:a16="http://schemas.microsoft.com/office/drawing/2014/main" val="1750487157"/>
                  </a:ext>
                </a:extLst>
              </a:tr>
            </a:tbl>
          </a:graphicData>
        </a:graphic>
      </p:graphicFrame>
      <p:sp>
        <p:nvSpPr>
          <p:cNvPr id="15" name="TextBox 14">
            <a:extLst>
              <a:ext uri="{FF2B5EF4-FFF2-40B4-BE49-F238E27FC236}">
                <a16:creationId xmlns:a16="http://schemas.microsoft.com/office/drawing/2014/main" id="{56E155EE-F824-84A8-E573-1CE353D4246F}"/>
              </a:ext>
            </a:extLst>
          </p:cNvPr>
          <p:cNvSpPr txBox="1"/>
          <p:nvPr/>
        </p:nvSpPr>
        <p:spPr>
          <a:xfrm>
            <a:off x="1069759" y="583539"/>
            <a:ext cx="6098958" cy="369332"/>
          </a:xfrm>
          <a:prstGeom prst="rect">
            <a:avLst/>
          </a:prstGeom>
          <a:noFill/>
        </p:spPr>
        <p:txBody>
          <a:bodyPr wrap="square">
            <a:spAutoFit/>
          </a:bodyPr>
          <a:lstStyle/>
          <a:p>
            <a:r>
              <a:rPr lang="en-IN" dirty="0"/>
              <a:t>Multinomial Naïve bayes  model accuracy = 85.60%</a:t>
            </a:r>
          </a:p>
        </p:txBody>
      </p:sp>
      <p:graphicFrame>
        <p:nvGraphicFramePr>
          <p:cNvPr id="16" name="Table 13">
            <a:extLst>
              <a:ext uri="{FF2B5EF4-FFF2-40B4-BE49-F238E27FC236}">
                <a16:creationId xmlns:a16="http://schemas.microsoft.com/office/drawing/2014/main" id="{E219B620-7E21-D85D-7B4F-D6FD8D7135E0}"/>
              </a:ext>
            </a:extLst>
          </p:cNvPr>
          <p:cNvGraphicFramePr>
            <a:graphicFrameLocks noGrp="1"/>
          </p:cNvGraphicFramePr>
          <p:nvPr>
            <p:extLst>
              <p:ext uri="{D42A27DB-BD31-4B8C-83A1-F6EECF244321}">
                <p14:modId xmlns:p14="http://schemas.microsoft.com/office/powerpoint/2010/main" val="3218950257"/>
              </p:ext>
            </p:extLst>
          </p:nvPr>
        </p:nvGraphicFramePr>
        <p:xfrm>
          <a:off x="857188" y="3934860"/>
          <a:ext cx="6057530" cy="2312448"/>
        </p:xfrm>
        <a:graphic>
          <a:graphicData uri="http://schemas.openxmlformats.org/drawingml/2006/table">
            <a:tbl>
              <a:tblPr firstRow="1" bandRow="1">
                <a:tableStyleId>{D27102A9-8310-4765-A935-A1911B00CA55}</a:tableStyleId>
              </a:tblPr>
              <a:tblGrid>
                <a:gridCol w="1211506">
                  <a:extLst>
                    <a:ext uri="{9D8B030D-6E8A-4147-A177-3AD203B41FA5}">
                      <a16:colId xmlns:a16="http://schemas.microsoft.com/office/drawing/2014/main" val="3086735640"/>
                    </a:ext>
                  </a:extLst>
                </a:gridCol>
                <a:gridCol w="1211506">
                  <a:extLst>
                    <a:ext uri="{9D8B030D-6E8A-4147-A177-3AD203B41FA5}">
                      <a16:colId xmlns:a16="http://schemas.microsoft.com/office/drawing/2014/main" val="2377790847"/>
                    </a:ext>
                  </a:extLst>
                </a:gridCol>
                <a:gridCol w="1211506">
                  <a:extLst>
                    <a:ext uri="{9D8B030D-6E8A-4147-A177-3AD203B41FA5}">
                      <a16:colId xmlns:a16="http://schemas.microsoft.com/office/drawing/2014/main" val="2983101849"/>
                    </a:ext>
                  </a:extLst>
                </a:gridCol>
                <a:gridCol w="1211506">
                  <a:extLst>
                    <a:ext uri="{9D8B030D-6E8A-4147-A177-3AD203B41FA5}">
                      <a16:colId xmlns:a16="http://schemas.microsoft.com/office/drawing/2014/main" val="1852093355"/>
                    </a:ext>
                  </a:extLst>
                </a:gridCol>
                <a:gridCol w="1211506">
                  <a:extLst>
                    <a:ext uri="{9D8B030D-6E8A-4147-A177-3AD203B41FA5}">
                      <a16:colId xmlns:a16="http://schemas.microsoft.com/office/drawing/2014/main" val="2720956788"/>
                    </a:ext>
                  </a:extLst>
                </a:gridCol>
              </a:tblGrid>
              <a:tr h="263380">
                <a:tc>
                  <a:txBody>
                    <a:bodyPr/>
                    <a:lstStyle/>
                    <a:p>
                      <a:endParaRPr lang="en-IN" sz="1600" dirty="0"/>
                    </a:p>
                  </a:txBody>
                  <a:tcPr/>
                </a:tc>
                <a:tc>
                  <a:txBody>
                    <a:bodyPr/>
                    <a:lstStyle/>
                    <a:p>
                      <a:r>
                        <a:rPr lang="en-IN" sz="1600" dirty="0"/>
                        <a:t>Precision</a:t>
                      </a:r>
                    </a:p>
                  </a:txBody>
                  <a:tcPr/>
                </a:tc>
                <a:tc>
                  <a:txBody>
                    <a:bodyPr/>
                    <a:lstStyle/>
                    <a:p>
                      <a:r>
                        <a:rPr lang="en-IN" sz="1600" dirty="0"/>
                        <a:t>Recall</a:t>
                      </a:r>
                    </a:p>
                  </a:txBody>
                  <a:tcPr/>
                </a:tc>
                <a:tc>
                  <a:txBody>
                    <a:bodyPr/>
                    <a:lstStyle/>
                    <a:p>
                      <a:r>
                        <a:rPr lang="en-IN" sz="1600" dirty="0"/>
                        <a:t>F1-score</a:t>
                      </a:r>
                    </a:p>
                  </a:txBody>
                  <a:tcPr/>
                </a:tc>
                <a:tc>
                  <a:txBody>
                    <a:bodyPr/>
                    <a:lstStyle/>
                    <a:p>
                      <a:r>
                        <a:rPr lang="en-IN" sz="1600" dirty="0"/>
                        <a:t>support</a:t>
                      </a:r>
                    </a:p>
                  </a:txBody>
                  <a:tcPr/>
                </a:tc>
                <a:extLst>
                  <a:ext uri="{0D108BD9-81ED-4DB2-BD59-A6C34878D82A}">
                    <a16:rowId xmlns:a16="http://schemas.microsoft.com/office/drawing/2014/main" val="318112454"/>
                  </a:ext>
                </a:extLst>
              </a:tr>
              <a:tr h="263380">
                <a:tc>
                  <a:txBody>
                    <a:bodyPr/>
                    <a:lstStyle/>
                    <a:p>
                      <a:r>
                        <a:rPr lang="en-IN" sz="1600" dirty="0"/>
                        <a:t>Negative</a:t>
                      </a:r>
                    </a:p>
                  </a:txBody>
                  <a:tcPr/>
                </a:tc>
                <a:tc>
                  <a:txBody>
                    <a:bodyPr/>
                    <a:lstStyle/>
                    <a:p>
                      <a:r>
                        <a:rPr lang="en-IN" sz="1600" dirty="0"/>
                        <a:t>0.84</a:t>
                      </a:r>
                    </a:p>
                  </a:txBody>
                  <a:tcPr/>
                </a:tc>
                <a:tc>
                  <a:txBody>
                    <a:bodyPr/>
                    <a:lstStyle/>
                    <a:p>
                      <a:r>
                        <a:rPr lang="en-IN" sz="1600" dirty="0"/>
                        <a:t>0.87</a:t>
                      </a:r>
                    </a:p>
                  </a:txBody>
                  <a:tcPr/>
                </a:tc>
                <a:tc>
                  <a:txBody>
                    <a:bodyPr/>
                    <a:lstStyle/>
                    <a:p>
                      <a:r>
                        <a:rPr lang="en-IN" sz="1600" dirty="0"/>
                        <a:t>0.86</a:t>
                      </a:r>
                    </a:p>
                  </a:txBody>
                  <a:tcPr/>
                </a:tc>
                <a:tc>
                  <a:txBody>
                    <a:bodyPr/>
                    <a:lstStyle/>
                    <a:p>
                      <a:r>
                        <a:rPr lang="en-IN" sz="1600" dirty="0"/>
                        <a:t>4977</a:t>
                      </a:r>
                    </a:p>
                  </a:txBody>
                  <a:tcPr/>
                </a:tc>
                <a:extLst>
                  <a:ext uri="{0D108BD9-81ED-4DB2-BD59-A6C34878D82A}">
                    <a16:rowId xmlns:a16="http://schemas.microsoft.com/office/drawing/2014/main" val="3419238523"/>
                  </a:ext>
                </a:extLst>
              </a:tr>
              <a:tr h="263380">
                <a:tc>
                  <a:txBody>
                    <a:bodyPr/>
                    <a:lstStyle/>
                    <a:p>
                      <a:r>
                        <a:rPr lang="en-IN" sz="1600" dirty="0"/>
                        <a:t>Positive </a:t>
                      </a:r>
                    </a:p>
                  </a:txBody>
                  <a:tcPr/>
                </a:tc>
                <a:tc>
                  <a:txBody>
                    <a:bodyPr/>
                    <a:lstStyle/>
                    <a:p>
                      <a:r>
                        <a:rPr lang="en-IN" sz="1600" dirty="0"/>
                        <a:t>0.87</a:t>
                      </a:r>
                    </a:p>
                  </a:txBody>
                  <a:tcPr/>
                </a:tc>
                <a:tc>
                  <a:txBody>
                    <a:bodyPr/>
                    <a:lstStyle/>
                    <a:p>
                      <a:r>
                        <a:rPr lang="en-IN" sz="1600" dirty="0"/>
                        <a:t>0.84</a:t>
                      </a:r>
                    </a:p>
                  </a:txBody>
                  <a:tcPr/>
                </a:tc>
                <a:tc>
                  <a:txBody>
                    <a:bodyPr/>
                    <a:lstStyle/>
                    <a:p>
                      <a:r>
                        <a:rPr lang="en-IN" sz="1600" dirty="0"/>
                        <a:t>0.85</a:t>
                      </a:r>
                    </a:p>
                  </a:txBody>
                  <a:tcPr/>
                </a:tc>
                <a:tc>
                  <a:txBody>
                    <a:bodyPr/>
                    <a:lstStyle/>
                    <a:p>
                      <a:r>
                        <a:rPr lang="en-IN" sz="1600" dirty="0"/>
                        <a:t>5023</a:t>
                      </a:r>
                    </a:p>
                  </a:txBody>
                  <a:tcPr/>
                </a:tc>
                <a:extLst>
                  <a:ext uri="{0D108BD9-81ED-4DB2-BD59-A6C34878D82A}">
                    <a16:rowId xmlns:a16="http://schemas.microsoft.com/office/drawing/2014/main" val="502234776"/>
                  </a:ext>
                </a:extLst>
              </a:tr>
              <a:tr h="263380">
                <a:tc>
                  <a:txBody>
                    <a:bodyPr/>
                    <a:lstStyle/>
                    <a:p>
                      <a:r>
                        <a:rPr lang="en-IN" sz="1600" dirty="0"/>
                        <a:t>Accuracy</a:t>
                      </a:r>
                    </a:p>
                  </a:txBody>
                  <a:tcPr/>
                </a:tc>
                <a:tc>
                  <a:txBody>
                    <a:bodyPr/>
                    <a:lstStyle/>
                    <a:p>
                      <a:endParaRPr lang="en-IN" sz="1600" dirty="0"/>
                    </a:p>
                  </a:txBody>
                  <a:tcPr/>
                </a:tc>
                <a:tc>
                  <a:txBody>
                    <a:bodyPr/>
                    <a:lstStyle/>
                    <a:p>
                      <a:endParaRPr lang="en-IN" sz="1600" dirty="0"/>
                    </a:p>
                  </a:txBody>
                  <a:tcPr/>
                </a:tc>
                <a:tc>
                  <a:txBody>
                    <a:bodyPr/>
                    <a:lstStyle/>
                    <a:p>
                      <a:r>
                        <a:rPr lang="en-IN" sz="1600" dirty="0"/>
                        <a:t>0.86</a:t>
                      </a:r>
                    </a:p>
                  </a:txBody>
                  <a:tcPr/>
                </a:tc>
                <a:tc>
                  <a:txBody>
                    <a:bodyPr/>
                    <a:lstStyle/>
                    <a:p>
                      <a:r>
                        <a:rPr lang="en-IN" sz="1600" dirty="0"/>
                        <a:t>100000</a:t>
                      </a:r>
                    </a:p>
                  </a:txBody>
                  <a:tcPr/>
                </a:tc>
                <a:extLst>
                  <a:ext uri="{0D108BD9-81ED-4DB2-BD59-A6C34878D82A}">
                    <a16:rowId xmlns:a16="http://schemas.microsoft.com/office/drawing/2014/main" val="116232861"/>
                  </a:ext>
                </a:extLst>
              </a:tr>
              <a:tr h="392208">
                <a:tc>
                  <a:txBody>
                    <a:bodyPr/>
                    <a:lstStyle/>
                    <a:p>
                      <a:r>
                        <a:rPr lang="en-IN" sz="1600" dirty="0"/>
                        <a:t>Macro </a:t>
                      </a:r>
                      <a:r>
                        <a:rPr lang="en-IN" sz="1600" dirty="0" err="1"/>
                        <a:t>avg</a:t>
                      </a:r>
                      <a:endParaRPr lang="en-IN" sz="1600" dirty="0"/>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100000</a:t>
                      </a:r>
                    </a:p>
                  </a:txBody>
                  <a:tcPr/>
                </a:tc>
                <a:extLst>
                  <a:ext uri="{0D108BD9-81ED-4DB2-BD59-A6C34878D82A}">
                    <a16:rowId xmlns:a16="http://schemas.microsoft.com/office/drawing/2014/main" val="3314405023"/>
                  </a:ext>
                </a:extLst>
              </a:tr>
              <a:tr h="460916">
                <a:tc>
                  <a:txBody>
                    <a:bodyPr/>
                    <a:lstStyle/>
                    <a:p>
                      <a:r>
                        <a:rPr lang="en-IN" sz="1600" dirty="0"/>
                        <a:t>Weighted </a:t>
                      </a:r>
                      <a:r>
                        <a:rPr lang="en-IN" sz="1600" dirty="0" err="1"/>
                        <a:t>avg</a:t>
                      </a:r>
                      <a:endParaRPr lang="en-IN" sz="1600" dirty="0"/>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0.86</a:t>
                      </a:r>
                    </a:p>
                  </a:txBody>
                  <a:tcPr/>
                </a:tc>
                <a:tc>
                  <a:txBody>
                    <a:bodyPr/>
                    <a:lstStyle/>
                    <a:p>
                      <a:r>
                        <a:rPr lang="en-IN" sz="1600" dirty="0"/>
                        <a:t>100000</a:t>
                      </a:r>
                    </a:p>
                  </a:txBody>
                  <a:tcPr/>
                </a:tc>
                <a:extLst>
                  <a:ext uri="{0D108BD9-81ED-4DB2-BD59-A6C34878D82A}">
                    <a16:rowId xmlns:a16="http://schemas.microsoft.com/office/drawing/2014/main" val="1750487157"/>
                  </a:ext>
                </a:extLst>
              </a:tr>
            </a:tbl>
          </a:graphicData>
        </a:graphic>
      </p:graphicFrame>
      <p:sp>
        <p:nvSpPr>
          <p:cNvPr id="18" name="TextBox 17">
            <a:extLst>
              <a:ext uri="{FF2B5EF4-FFF2-40B4-BE49-F238E27FC236}">
                <a16:creationId xmlns:a16="http://schemas.microsoft.com/office/drawing/2014/main" id="{A62BEA5D-D682-4AB1-DC0A-3A3714D252CD}"/>
              </a:ext>
            </a:extLst>
          </p:cNvPr>
          <p:cNvSpPr txBox="1"/>
          <p:nvPr/>
        </p:nvSpPr>
        <p:spPr>
          <a:xfrm>
            <a:off x="1000218" y="3568480"/>
            <a:ext cx="6098958" cy="369332"/>
          </a:xfrm>
          <a:prstGeom prst="rect">
            <a:avLst/>
          </a:prstGeom>
          <a:noFill/>
        </p:spPr>
        <p:txBody>
          <a:bodyPr wrap="square">
            <a:spAutoFit/>
          </a:bodyPr>
          <a:lstStyle/>
          <a:p>
            <a:r>
              <a:rPr lang="en-IN" dirty="0"/>
              <a:t>Complement Naïve bayes model accuracy = 85.60%</a:t>
            </a:r>
          </a:p>
        </p:txBody>
      </p:sp>
      <p:pic>
        <p:nvPicPr>
          <p:cNvPr id="4" name="Picture 3">
            <a:extLst>
              <a:ext uri="{FF2B5EF4-FFF2-40B4-BE49-F238E27FC236}">
                <a16:creationId xmlns:a16="http://schemas.microsoft.com/office/drawing/2014/main" id="{DB285262-BDEF-E980-336B-02C1A3BBE2B5}"/>
              </a:ext>
            </a:extLst>
          </p:cNvPr>
          <p:cNvPicPr>
            <a:picLocks noChangeAspect="1"/>
          </p:cNvPicPr>
          <p:nvPr/>
        </p:nvPicPr>
        <p:blipFill>
          <a:blip r:embed="rId3"/>
          <a:stretch>
            <a:fillRect/>
          </a:stretch>
        </p:blipFill>
        <p:spPr>
          <a:xfrm>
            <a:off x="7345918" y="914109"/>
            <a:ext cx="2951193" cy="2500206"/>
          </a:xfrm>
          <a:prstGeom prst="rect">
            <a:avLst/>
          </a:prstGeom>
        </p:spPr>
      </p:pic>
      <p:pic>
        <p:nvPicPr>
          <p:cNvPr id="6" name="Picture 5">
            <a:extLst>
              <a:ext uri="{FF2B5EF4-FFF2-40B4-BE49-F238E27FC236}">
                <a16:creationId xmlns:a16="http://schemas.microsoft.com/office/drawing/2014/main" id="{A6C6EC65-34B5-AAC6-1E90-A83E0FFF6AE9}"/>
              </a:ext>
            </a:extLst>
          </p:cNvPr>
          <p:cNvPicPr>
            <a:picLocks noChangeAspect="1"/>
          </p:cNvPicPr>
          <p:nvPr/>
        </p:nvPicPr>
        <p:blipFill>
          <a:blip r:embed="rId3"/>
          <a:stretch>
            <a:fillRect/>
          </a:stretch>
        </p:blipFill>
        <p:spPr>
          <a:xfrm>
            <a:off x="7345918" y="3902303"/>
            <a:ext cx="3025782" cy="2563397"/>
          </a:xfrm>
          <a:prstGeom prst="rect">
            <a:avLst/>
          </a:prstGeom>
        </p:spPr>
      </p:pic>
      <p:sp>
        <p:nvSpPr>
          <p:cNvPr id="2" name="Footer Placeholder 1">
            <a:extLst>
              <a:ext uri="{FF2B5EF4-FFF2-40B4-BE49-F238E27FC236}">
                <a16:creationId xmlns:a16="http://schemas.microsoft.com/office/drawing/2014/main" id="{E13155E4-6E93-8440-A0BE-640C67FD6111}"/>
              </a:ext>
            </a:extLst>
          </p:cNvPr>
          <p:cNvSpPr>
            <a:spLocks noGrp="1"/>
          </p:cNvSpPr>
          <p:nvPr>
            <p:ph type="ftr" sz="quarter" idx="28"/>
          </p:nvPr>
        </p:nvSpPr>
        <p:spPr/>
        <p:txBody>
          <a:bodyPr/>
          <a:lstStyle/>
          <a:p>
            <a:r>
              <a:rPr lang="en-US"/>
              <a:t>Sentiment Analysis</a:t>
            </a:r>
            <a:endParaRPr lang="en-US" dirty="0"/>
          </a:p>
        </p:txBody>
      </p:sp>
    </p:spTree>
    <p:extLst>
      <p:ext uri="{BB962C8B-B14F-4D97-AF65-F5344CB8AC3E}">
        <p14:creationId xmlns:p14="http://schemas.microsoft.com/office/powerpoint/2010/main" val="4011812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439362"/>
          </a:xfrm>
        </p:spPr>
        <p:txBody>
          <a:bodyPr/>
          <a:lstStyle/>
          <a:p>
            <a:pPr>
              <a:lnSpc>
                <a:spcPct val="100000"/>
              </a:lnSpc>
            </a:pPr>
            <a:r>
              <a:rPr lang="en-US" sz="2400" dirty="0"/>
              <a:t>Accuracy :</a:t>
            </a:r>
            <a:br>
              <a:rPr lang="en-US" sz="2400" dirty="0"/>
            </a:br>
            <a:br>
              <a:rPr lang="en-US" sz="2400" dirty="0"/>
            </a:br>
            <a:br>
              <a:rPr lang="en-US" sz="2400" dirty="0"/>
            </a:br>
            <a:endParaRPr lang="en-US" sz="2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36</a:t>
            </a:fld>
            <a:endParaRPr lang="en-US" altLang="zh-CN" dirty="0"/>
          </a:p>
        </p:txBody>
      </p:sp>
      <p:sp>
        <p:nvSpPr>
          <p:cNvPr id="15" name="TextBox 14">
            <a:extLst>
              <a:ext uri="{FF2B5EF4-FFF2-40B4-BE49-F238E27FC236}">
                <a16:creationId xmlns:a16="http://schemas.microsoft.com/office/drawing/2014/main" id="{56E155EE-F824-84A8-E573-1CE353D4246F}"/>
              </a:ext>
            </a:extLst>
          </p:cNvPr>
          <p:cNvSpPr txBox="1"/>
          <p:nvPr/>
        </p:nvSpPr>
        <p:spPr>
          <a:xfrm>
            <a:off x="1131898" y="610172"/>
            <a:ext cx="6098958" cy="369332"/>
          </a:xfrm>
          <a:prstGeom prst="rect">
            <a:avLst/>
          </a:prstGeom>
          <a:noFill/>
        </p:spPr>
        <p:txBody>
          <a:bodyPr wrap="square">
            <a:spAutoFit/>
          </a:bodyPr>
          <a:lstStyle/>
          <a:p>
            <a:r>
              <a:rPr lang="en-IN" dirty="0"/>
              <a:t> GloVe + LSTM model  -   Accuracy – 84.11% </a:t>
            </a:r>
          </a:p>
        </p:txBody>
      </p:sp>
      <p:pic>
        <p:nvPicPr>
          <p:cNvPr id="5" name="Picture 4">
            <a:extLst>
              <a:ext uri="{FF2B5EF4-FFF2-40B4-BE49-F238E27FC236}">
                <a16:creationId xmlns:a16="http://schemas.microsoft.com/office/drawing/2014/main" id="{9A62ECF7-5BAB-EFE6-5A61-A1382535358D}"/>
              </a:ext>
            </a:extLst>
          </p:cNvPr>
          <p:cNvPicPr>
            <a:picLocks noChangeAspect="1"/>
          </p:cNvPicPr>
          <p:nvPr/>
        </p:nvPicPr>
        <p:blipFill rotWithShape="1">
          <a:blip r:embed="rId3"/>
          <a:srcRect l="24175" t="53075" r="7057" b="21036"/>
          <a:stretch/>
        </p:blipFill>
        <p:spPr>
          <a:xfrm>
            <a:off x="1198187" y="979504"/>
            <a:ext cx="9795626" cy="2074414"/>
          </a:xfrm>
          <a:prstGeom prst="rect">
            <a:avLst/>
          </a:prstGeom>
        </p:spPr>
      </p:pic>
      <p:pic>
        <p:nvPicPr>
          <p:cNvPr id="8" name="Picture 7">
            <a:extLst>
              <a:ext uri="{FF2B5EF4-FFF2-40B4-BE49-F238E27FC236}">
                <a16:creationId xmlns:a16="http://schemas.microsoft.com/office/drawing/2014/main" id="{46061BFD-5621-3180-9534-8D3B5EAC3C22}"/>
              </a:ext>
            </a:extLst>
          </p:cNvPr>
          <p:cNvPicPr>
            <a:picLocks noChangeAspect="1"/>
          </p:cNvPicPr>
          <p:nvPr/>
        </p:nvPicPr>
        <p:blipFill>
          <a:blip r:embed="rId4"/>
          <a:stretch>
            <a:fillRect/>
          </a:stretch>
        </p:blipFill>
        <p:spPr>
          <a:xfrm>
            <a:off x="1198187" y="3245690"/>
            <a:ext cx="3879310" cy="3064386"/>
          </a:xfrm>
          <a:prstGeom prst="rect">
            <a:avLst/>
          </a:prstGeom>
        </p:spPr>
      </p:pic>
      <p:pic>
        <p:nvPicPr>
          <p:cNvPr id="10" name="Picture 9">
            <a:extLst>
              <a:ext uri="{FF2B5EF4-FFF2-40B4-BE49-F238E27FC236}">
                <a16:creationId xmlns:a16="http://schemas.microsoft.com/office/drawing/2014/main" id="{991C11B6-F42C-5C6A-7CED-B82F2071B6D9}"/>
              </a:ext>
            </a:extLst>
          </p:cNvPr>
          <p:cNvPicPr>
            <a:picLocks noChangeAspect="1"/>
          </p:cNvPicPr>
          <p:nvPr/>
        </p:nvPicPr>
        <p:blipFill>
          <a:blip r:embed="rId5"/>
          <a:stretch>
            <a:fillRect/>
          </a:stretch>
        </p:blipFill>
        <p:spPr>
          <a:xfrm>
            <a:off x="5492269" y="3227940"/>
            <a:ext cx="3818696" cy="3064386"/>
          </a:xfrm>
          <a:prstGeom prst="rect">
            <a:avLst/>
          </a:prstGeom>
        </p:spPr>
      </p:pic>
      <p:sp>
        <p:nvSpPr>
          <p:cNvPr id="2" name="Footer Placeholder 1">
            <a:extLst>
              <a:ext uri="{FF2B5EF4-FFF2-40B4-BE49-F238E27FC236}">
                <a16:creationId xmlns:a16="http://schemas.microsoft.com/office/drawing/2014/main" id="{FC54D37D-05EE-1F93-9A7D-325DDFF2B0B4}"/>
              </a:ext>
            </a:extLst>
          </p:cNvPr>
          <p:cNvSpPr>
            <a:spLocks noGrp="1"/>
          </p:cNvSpPr>
          <p:nvPr>
            <p:ph type="ftr" sz="quarter" idx="28"/>
          </p:nvPr>
        </p:nvSpPr>
        <p:spPr/>
        <p:txBody>
          <a:bodyPr/>
          <a:lstStyle/>
          <a:p>
            <a:r>
              <a:rPr lang="en-US"/>
              <a:t>Sentiment Analysis</a:t>
            </a:r>
            <a:endParaRPr lang="en-US" dirty="0"/>
          </a:p>
        </p:txBody>
      </p:sp>
    </p:spTree>
    <p:extLst>
      <p:ext uri="{BB962C8B-B14F-4D97-AF65-F5344CB8AC3E}">
        <p14:creationId xmlns:p14="http://schemas.microsoft.com/office/powerpoint/2010/main" val="2655342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200423" y="40032"/>
            <a:ext cx="11331670" cy="439362"/>
          </a:xfrm>
        </p:spPr>
        <p:txBody>
          <a:bodyPr/>
          <a:lstStyle/>
          <a:p>
            <a:pPr>
              <a:lnSpc>
                <a:spcPct val="100000"/>
              </a:lnSpc>
            </a:pPr>
            <a:r>
              <a:rPr lang="en-US" sz="2400" dirty="0"/>
              <a:t>Accuracy :</a:t>
            </a:r>
            <a:br>
              <a:rPr lang="en-US" sz="2400" dirty="0"/>
            </a:br>
            <a:br>
              <a:rPr lang="en-US" sz="2400" dirty="0"/>
            </a:br>
            <a:br>
              <a:rPr lang="en-US" sz="2400" dirty="0"/>
            </a:br>
            <a:endParaRPr lang="en-US" sz="2400" dirty="0"/>
          </a:p>
        </p:txBody>
      </p:sp>
      <p:sp>
        <p:nvSpPr>
          <p:cNvPr id="7" name="Slide Number Placeholder 6">
            <a:extLst>
              <a:ext uri="{FF2B5EF4-FFF2-40B4-BE49-F238E27FC236}">
                <a16:creationId xmlns:a16="http://schemas.microsoft.com/office/drawing/2014/main" id="{8EA25C86-7BE3-4BC6-C0B8-7F7D7C3EC286}"/>
              </a:ext>
            </a:extLst>
          </p:cNvPr>
          <p:cNvSpPr>
            <a:spLocks noGrp="1"/>
          </p:cNvSpPr>
          <p:nvPr>
            <p:ph type="sldNum" sz="quarter" idx="29"/>
          </p:nvPr>
        </p:nvSpPr>
        <p:spPr/>
        <p:txBody>
          <a:bodyPr/>
          <a:lstStyle/>
          <a:p>
            <a:fld id="{47FEACEE-25B4-4A2D-B147-27296E36371D}" type="slidenum">
              <a:rPr lang="en-US" altLang="zh-CN" smtClean="0"/>
              <a:pPr/>
              <a:t>37</a:t>
            </a:fld>
            <a:endParaRPr lang="en-US" altLang="zh-CN" dirty="0"/>
          </a:p>
        </p:txBody>
      </p:sp>
      <p:sp>
        <p:nvSpPr>
          <p:cNvPr id="15" name="TextBox 14">
            <a:extLst>
              <a:ext uri="{FF2B5EF4-FFF2-40B4-BE49-F238E27FC236}">
                <a16:creationId xmlns:a16="http://schemas.microsoft.com/office/drawing/2014/main" id="{56E155EE-F824-84A8-E573-1CE353D4246F}"/>
              </a:ext>
            </a:extLst>
          </p:cNvPr>
          <p:cNvSpPr txBox="1"/>
          <p:nvPr/>
        </p:nvSpPr>
        <p:spPr>
          <a:xfrm>
            <a:off x="821186" y="610172"/>
            <a:ext cx="6098958" cy="369332"/>
          </a:xfrm>
          <a:prstGeom prst="rect">
            <a:avLst/>
          </a:prstGeom>
          <a:noFill/>
        </p:spPr>
        <p:txBody>
          <a:bodyPr wrap="square">
            <a:spAutoFit/>
          </a:bodyPr>
          <a:lstStyle/>
          <a:p>
            <a:r>
              <a:rPr lang="en-IN" dirty="0"/>
              <a:t> BERT model :  Accuracy – 82.59% </a:t>
            </a:r>
          </a:p>
        </p:txBody>
      </p:sp>
      <p:pic>
        <p:nvPicPr>
          <p:cNvPr id="4" name="Picture 3">
            <a:extLst>
              <a:ext uri="{FF2B5EF4-FFF2-40B4-BE49-F238E27FC236}">
                <a16:creationId xmlns:a16="http://schemas.microsoft.com/office/drawing/2014/main" id="{2578DF88-B64F-94C6-6C5C-B231B422DB90}"/>
              </a:ext>
            </a:extLst>
          </p:cNvPr>
          <p:cNvPicPr>
            <a:picLocks noChangeAspect="1"/>
          </p:cNvPicPr>
          <p:nvPr/>
        </p:nvPicPr>
        <p:blipFill rotWithShape="1">
          <a:blip r:embed="rId3"/>
          <a:srcRect l="22646" t="39871" b="45889"/>
          <a:stretch/>
        </p:blipFill>
        <p:spPr>
          <a:xfrm>
            <a:off x="953188" y="1110282"/>
            <a:ext cx="9549095" cy="1065032"/>
          </a:xfrm>
          <a:prstGeom prst="rect">
            <a:avLst/>
          </a:prstGeom>
        </p:spPr>
      </p:pic>
      <p:pic>
        <p:nvPicPr>
          <p:cNvPr id="9" name="Picture 8">
            <a:extLst>
              <a:ext uri="{FF2B5EF4-FFF2-40B4-BE49-F238E27FC236}">
                <a16:creationId xmlns:a16="http://schemas.microsoft.com/office/drawing/2014/main" id="{737972DE-2146-B5D1-40AE-42946E9FB650}"/>
              </a:ext>
            </a:extLst>
          </p:cNvPr>
          <p:cNvPicPr>
            <a:picLocks noChangeAspect="1"/>
          </p:cNvPicPr>
          <p:nvPr/>
        </p:nvPicPr>
        <p:blipFill>
          <a:blip r:embed="rId4"/>
          <a:stretch>
            <a:fillRect/>
          </a:stretch>
        </p:blipFill>
        <p:spPr>
          <a:xfrm>
            <a:off x="1065552" y="2970491"/>
            <a:ext cx="3879310" cy="3064386"/>
          </a:xfrm>
          <a:prstGeom prst="rect">
            <a:avLst/>
          </a:prstGeom>
        </p:spPr>
      </p:pic>
      <p:pic>
        <p:nvPicPr>
          <p:cNvPr id="12" name="Picture 11">
            <a:extLst>
              <a:ext uri="{FF2B5EF4-FFF2-40B4-BE49-F238E27FC236}">
                <a16:creationId xmlns:a16="http://schemas.microsoft.com/office/drawing/2014/main" id="{F3DC1B63-A5C3-6ECA-06CB-E47DCE301763}"/>
              </a:ext>
            </a:extLst>
          </p:cNvPr>
          <p:cNvPicPr>
            <a:picLocks noChangeAspect="1"/>
          </p:cNvPicPr>
          <p:nvPr/>
        </p:nvPicPr>
        <p:blipFill>
          <a:blip r:embed="rId5"/>
          <a:stretch>
            <a:fillRect/>
          </a:stretch>
        </p:blipFill>
        <p:spPr>
          <a:xfrm>
            <a:off x="5427160" y="2961609"/>
            <a:ext cx="3879311" cy="3064387"/>
          </a:xfrm>
          <a:prstGeom prst="rect">
            <a:avLst/>
          </a:prstGeom>
        </p:spPr>
      </p:pic>
      <p:sp>
        <p:nvSpPr>
          <p:cNvPr id="2" name="Footer Placeholder 1">
            <a:extLst>
              <a:ext uri="{FF2B5EF4-FFF2-40B4-BE49-F238E27FC236}">
                <a16:creationId xmlns:a16="http://schemas.microsoft.com/office/drawing/2014/main" id="{C299768E-DC56-B71C-2887-924F6D46AE04}"/>
              </a:ext>
            </a:extLst>
          </p:cNvPr>
          <p:cNvSpPr>
            <a:spLocks noGrp="1"/>
          </p:cNvSpPr>
          <p:nvPr>
            <p:ph type="ftr" sz="quarter" idx="28"/>
          </p:nvPr>
        </p:nvSpPr>
        <p:spPr/>
        <p:txBody>
          <a:bodyPr/>
          <a:lstStyle/>
          <a:p>
            <a:r>
              <a:rPr lang="en-US"/>
              <a:t>Sentiment Analysis</a:t>
            </a:r>
            <a:endParaRPr lang="en-US" dirty="0"/>
          </a:p>
        </p:txBody>
      </p:sp>
    </p:spTree>
    <p:extLst>
      <p:ext uri="{BB962C8B-B14F-4D97-AF65-F5344CB8AC3E}">
        <p14:creationId xmlns:p14="http://schemas.microsoft.com/office/powerpoint/2010/main" val="3863752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92BA-7F6D-65A3-9764-31203C9BA963}"/>
              </a:ext>
            </a:extLst>
          </p:cNvPr>
          <p:cNvSpPr>
            <a:spLocks noGrp="1"/>
          </p:cNvSpPr>
          <p:nvPr>
            <p:ph type="title"/>
          </p:nvPr>
        </p:nvSpPr>
        <p:spPr>
          <a:xfrm>
            <a:off x="304373" y="195200"/>
            <a:ext cx="10889796" cy="1418998"/>
          </a:xfrm>
        </p:spPr>
        <p:txBody>
          <a:bodyPr/>
          <a:lstStyle/>
          <a:p>
            <a:r>
              <a:rPr lang="en-IN" sz="3600" dirty="0"/>
              <a:t>Comparison</a:t>
            </a:r>
          </a:p>
        </p:txBody>
      </p:sp>
      <p:sp>
        <p:nvSpPr>
          <p:cNvPr id="4" name="Footer Placeholder 3">
            <a:extLst>
              <a:ext uri="{FF2B5EF4-FFF2-40B4-BE49-F238E27FC236}">
                <a16:creationId xmlns:a16="http://schemas.microsoft.com/office/drawing/2014/main" id="{4652F6A6-730D-A595-9F17-98EC5915C6FF}"/>
              </a:ext>
            </a:extLst>
          </p:cNvPr>
          <p:cNvSpPr>
            <a:spLocks noGrp="1"/>
          </p:cNvSpPr>
          <p:nvPr>
            <p:ph type="ftr" sz="quarter" idx="28"/>
          </p:nvPr>
        </p:nvSpPr>
        <p:spPr>
          <a:xfrm>
            <a:off x="304373" y="6405174"/>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BA36A935-3A10-BD7C-42EE-2B709066C1A4}"/>
              </a:ext>
            </a:extLst>
          </p:cNvPr>
          <p:cNvSpPr>
            <a:spLocks noGrp="1"/>
          </p:cNvSpPr>
          <p:nvPr>
            <p:ph type="sldNum" sz="quarter" idx="29"/>
          </p:nvPr>
        </p:nvSpPr>
        <p:spPr/>
        <p:txBody>
          <a:bodyPr/>
          <a:lstStyle/>
          <a:p>
            <a:fld id="{47FEACEE-25B4-4A2D-B147-27296E36371D}" type="slidenum">
              <a:rPr lang="en-US" altLang="zh-CN" smtClean="0"/>
              <a:pPr/>
              <a:t>38</a:t>
            </a:fld>
            <a:endParaRPr lang="en-US" altLang="zh-CN" dirty="0"/>
          </a:p>
        </p:txBody>
      </p:sp>
      <p:graphicFrame>
        <p:nvGraphicFramePr>
          <p:cNvPr id="6" name="Table 6">
            <a:extLst>
              <a:ext uri="{FF2B5EF4-FFF2-40B4-BE49-F238E27FC236}">
                <a16:creationId xmlns:a16="http://schemas.microsoft.com/office/drawing/2014/main" id="{038B18C8-82CB-92F8-8780-DEE2B3C5A3B5}"/>
              </a:ext>
            </a:extLst>
          </p:cNvPr>
          <p:cNvGraphicFramePr>
            <a:graphicFrameLocks noGrp="1"/>
          </p:cNvGraphicFramePr>
          <p:nvPr>
            <p:extLst>
              <p:ext uri="{D42A27DB-BD31-4B8C-83A1-F6EECF244321}">
                <p14:modId xmlns:p14="http://schemas.microsoft.com/office/powerpoint/2010/main" val="1322796618"/>
              </p:ext>
            </p:extLst>
          </p:nvPr>
        </p:nvGraphicFramePr>
        <p:xfrm>
          <a:off x="793638" y="869637"/>
          <a:ext cx="9388256" cy="5348283"/>
        </p:xfrm>
        <a:graphic>
          <a:graphicData uri="http://schemas.openxmlformats.org/drawingml/2006/table">
            <a:tbl>
              <a:tblPr firstRow="1" bandRow="1">
                <a:tableStyleId>{D27102A9-8310-4765-A935-A1911B00CA55}</a:tableStyleId>
              </a:tblPr>
              <a:tblGrid>
                <a:gridCol w="2304669">
                  <a:extLst>
                    <a:ext uri="{9D8B030D-6E8A-4147-A177-3AD203B41FA5}">
                      <a16:colId xmlns:a16="http://schemas.microsoft.com/office/drawing/2014/main" val="2720372112"/>
                    </a:ext>
                  </a:extLst>
                </a:gridCol>
                <a:gridCol w="1765241">
                  <a:extLst>
                    <a:ext uri="{9D8B030D-6E8A-4147-A177-3AD203B41FA5}">
                      <a16:colId xmlns:a16="http://schemas.microsoft.com/office/drawing/2014/main" val="2505059050"/>
                    </a:ext>
                  </a:extLst>
                </a:gridCol>
                <a:gridCol w="2372139">
                  <a:extLst>
                    <a:ext uri="{9D8B030D-6E8A-4147-A177-3AD203B41FA5}">
                      <a16:colId xmlns:a16="http://schemas.microsoft.com/office/drawing/2014/main" val="200608335"/>
                    </a:ext>
                  </a:extLst>
                </a:gridCol>
                <a:gridCol w="2946207">
                  <a:extLst>
                    <a:ext uri="{9D8B030D-6E8A-4147-A177-3AD203B41FA5}">
                      <a16:colId xmlns:a16="http://schemas.microsoft.com/office/drawing/2014/main" val="3290735675"/>
                    </a:ext>
                  </a:extLst>
                </a:gridCol>
              </a:tblGrid>
              <a:tr h="708078">
                <a:tc>
                  <a:txBody>
                    <a:bodyPr/>
                    <a:lstStyle/>
                    <a:p>
                      <a:pPr algn="ctr"/>
                      <a:r>
                        <a:rPr lang="en-IN" sz="1600" spc="100" baseline="0" dirty="0"/>
                        <a:t>Paper</a:t>
                      </a:r>
                    </a:p>
                  </a:txBody>
                  <a:tcPr/>
                </a:tc>
                <a:tc>
                  <a:txBody>
                    <a:bodyPr/>
                    <a:lstStyle/>
                    <a:p>
                      <a:pPr algn="ctr"/>
                      <a:r>
                        <a:rPr lang="en-IN" sz="1600" spc="100" baseline="0" dirty="0"/>
                        <a:t>Dataset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spc="100" baseline="0" dirty="0"/>
                        <a:t>Method + accuracy</a:t>
                      </a:r>
                    </a:p>
                    <a:p>
                      <a:pPr algn="ctr"/>
                      <a:endParaRPr lang="en-IN" sz="1600" spc="100" baseline="0" dirty="0"/>
                    </a:p>
                  </a:txBody>
                  <a:tcPr/>
                </a:tc>
                <a:tc>
                  <a:txBody>
                    <a:bodyPr/>
                    <a:lstStyle/>
                    <a:p>
                      <a:pPr algn="ctr"/>
                      <a:r>
                        <a:rPr lang="en-IN" sz="1600" spc="100" baseline="0" dirty="0"/>
                        <a:t>Our  Method + accuracy</a:t>
                      </a:r>
                    </a:p>
                  </a:txBody>
                  <a:tcPr/>
                </a:tc>
                <a:extLst>
                  <a:ext uri="{0D108BD9-81ED-4DB2-BD59-A6C34878D82A}">
                    <a16:rowId xmlns:a16="http://schemas.microsoft.com/office/drawing/2014/main" val="2841018286"/>
                  </a:ext>
                </a:extLst>
              </a:tr>
              <a:tr h="16907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rPr>
                        <a:t>Optimization of sentiment analysis using machine learning classifiers:</a:t>
                      </a:r>
                      <a:endParaRPr lang="en-IN" sz="1400" kern="1200" dirty="0">
                        <a:solidFill>
                          <a:schemeClr val="dk1"/>
                        </a:solidFill>
                        <a:effectLst/>
                      </a:endParaRPr>
                    </a:p>
                    <a:p>
                      <a:endParaRPr lang="en-IN" sz="1400" dirty="0"/>
                    </a:p>
                  </a:txBody>
                  <a:tcPr/>
                </a:tc>
                <a:tc>
                  <a:txBody>
                    <a:bodyPr/>
                    <a:lstStyle/>
                    <a:p>
                      <a:pPr algn="just"/>
                      <a:r>
                        <a:rPr lang="en-IN" sz="1400" kern="1200" dirty="0">
                          <a:solidFill>
                            <a:schemeClr val="dk1"/>
                          </a:solidFill>
                          <a:effectLst/>
                        </a:rPr>
                        <a:t>7465 Digital Camera reviews of Sony</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IN" sz="1400" kern="1200" dirty="0">
                          <a:solidFill>
                            <a:schemeClr val="dk1"/>
                          </a:solidFill>
                          <a:effectLst/>
                        </a:rPr>
                        <a:t>Naïve bayes – 45%</a:t>
                      </a:r>
                    </a:p>
                    <a:p>
                      <a:endParaRPr lang="en-IN" sz="1400" kern="1200" dirty="0">
                        <a:solidFill>
                          <a:schemeClr val="dk1"/>
                        </a:solidFill>
                        <a:effectLst/>
                      </a:endParaRPr>
                    </a:p>
                    <a:p>
                      <a:r>
                        <a:rPr lang="en-IN" sz="1400" kern="1200" dirty="0">
                          <a:solidFill>
                            <a:schemeClr val="dk1"/>
                          </a:solidFill>
                          <a:effectLst/>
                        </a:rPr>
                        <a:t>J-48 – 96%</a:t>
                      </a:r>
                    </a:p>
                    <a:p>
                      <a:endParaRPr lang="en-IN" sz="1400" dirty="0"/>
                    </a:p>
                  </a:txBody>
                  <a:tcPr/>
                </a:tc>
                <a:tc>
                  <a:txBody>
                    <a:bodyPr/>
                    <a:lstStyle/>
                    <a:p>
                      <a:r>
                        <a:rPr lang="en-IN" sz="1400" dirty="0"/>
                        <a:t>Multinomial naïve bayes – 85.60%</a:t>
                      </a:r>
                    </a:p>
                    <a:p>
                      <a:endParaRPr lang="en-IN" sz="1400" dirty="0"/>
                    </a:p>
                    <a:p>
                      <a:r>
                        <a:rPr lang="en-IN" sz="1400" dirty="0"/>
                        <a:t>Complement naïve bayes – 85.60%</a:t>
                      </a:r>
                    </a:p>
                    <a:p>
                      <a:endParaRPr lang="en-IN" sz="1400" dirty="0"/>
                    </a:p>
                    <a:p>
                      <a:r>
                        <a:rPr lang="en-IN" sz="1400" dirty="0"/>
                        <a:t>J-48 – 73.03% </a:t>
                      </a:r>
                    </a:p>
                  </a:txBody>
                  <a:tcPr/>
                </a:tc>
                <a:extLst>
                  <a:ext uri="{0D108BD9-81ED-4DB2-BD59-A6C34878D82A}">
                    <a16:rowId xmlns:a16="http://schemas.microsoft.com/office/drawing/2014/main" val="2871179975"/>
                  </a:ext>
                </a:extLst>
              </a:tr>
              <a:tr h="14168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rPr>
                        <a:t>Thumbs up? Sentiment Classification using Machine Learning Techniques:</a:t>
                      </a:r>
                      <a:endParaRPr lang="en-IN" sz="1400" kern="1200" dirty="0">
                        <a:solidFill>
                          <a:schemeClr val="dk1"/>
                        </a:solidFill>
                        <a:effectLst/>
                      </a:endParaRPr>
                    </a:p>
                    <a:p>
                      <a:endParaRPr lang="en-IN" sz="1400" dirty="0"/>
                    </a:p>
                  </a:txBody>
                  <a:tcPr/>
                </a:tc>
                <a:tc>
                  <a:txBody>
                    <a:bodyPr/>
                    <a:lstStyle/>
                    <a:p>
                      <a:pPr algn="just"/>
                      <a:r>
                        <a:rPr lang="en-IN" sz="1400" kern="1200" dirty="0">
                          <a:solidFill>
                            <a:schemeClr val="dk1"/>
                          </a:solidFill>
                          <a:effectLst/>
                        </a:rPr>
                        <a:t>Movie review dataset with 20k reviews</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rPr>
                        <a:t>Naïve bayes – 78%</a:t>
                      </a:r>
                    </a:p>
                    <a:p>
                      <a:endParaRPr lang="en-IN" sz="1400" dirty="0"/>
                    </a:p>
                  </a:txBody>
                  <a:tcPr/>
                </a:tc>
                <a:tc>
                  <a:txBody>
                    <a:bodyPr/>
                    <a:lstStyle/>
                    <a:p>
                      <a:r>
                        <a:rPr lang="en-IN" sz="1400" dirty="0"/>
                        <a:t>Multinomial naïve bayes – 85.60%</a:t>
                      </a:r>
                    </a:p>
                    <a:p>
                      <a:endParaRPr lang="en-IN" sz="1400" dirty="0"/>
                    </a:p>
                    <a:p>
                      <a:r>
                        <a:rPr lang="en-IN" sz="1400" dirty="0"/>
                        <a:t>Complement naïve bayes – 85.60%</a:t>
                      </a:r>
                    </a:p>
                    <a:p>
                      <a:endParaRPr lang="en-IN" sz="1400" dirty="0"/>
                    </a:p>
                  </a:txBody>
                  <a:tcPr/>
                </a:tc>
                <a:extLst>
                  <a:ext uri="{0D108BD9-81ED-4DB2-BD59-A6C34878D82A}">
                    <a16:rowId xmlns:a16="http://schemas.microsoft.com/office/drawing/2014/main" val="1523855092"/>
                  </a:ext>
                </a:extLst>
              </a:tr>
              <a:tr h="1532644">
                <a:tc>
                  <a:txBody>
                    <a:bodyPr/>
                    <a:lstStyle/>
                    <a:p>
                      <a:r>
                        <a:rPr lang="en-US" sz="1400" kern="1200" dirty="0">
                          <a:solidFill>
                            <a:schemeClr val="dk1"/>
                          </a:solidFill>
                          <a:effectLst/>
                        </a:rPr>
                        <a:t>Sentiment Analysis of Movie Reviews using Machine Learning Techniques </a:t>
                      </a:r>
                      <a:endParaRPr lang="en-IN" sz="1400" dirty="0"/>
                    </a:p>
                  </a:txBody>
                  <a:tcPr/>
                </a:tc>
                <a:tc>
                  <a:txBody>
                    <a:bodyPr/>
                    <a:lstStyle/>
                    <a:p>
                      <a:pPr algn="just"/>
                      <a:r>
                        <a:rPr lang="en-IN" sz="1400" kern="1200" dirty="0">
                          <a:solidFill>
                            <a:schemeClr val="dk1"/>
                          </a:solidFill>
                          <a:effectLst/>
                        </a:rPr>
                        <a:t>2000 user-created movie reviews archived on the IMDb</a:t>
                      </a:r>
                      <a:endParaRPr lang="en-IN"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dirty="0">
                          <a:solidFill>
                            <a:schemeClr val="dk1"/>
                          </a:solidFill>
                          <a:effectLst/>
                        </a:rPr>
                        <a:t>Naïve bayes – 81.4%</a:t>
                      </a:r>
                    </a:p>
                    <a:p>
                      <a:endParaRPr lang="en-IN" sz="1400" dirty="0"/>
                    </a:p>
                    <a:p>
                      <a:r>
                        <a:rPr lang="en-IN" sz="1400" kern="1200" dirty="0">
                          <a:solidFill>
                            <a:schemeClr val="dk1"/>
                          </a:solidFill>
                          <a:effectLst/>
                        </a:rPr>
                        <a:t>Random forest – 78.65%</a:t>
                      </a:r>
                      <a:endParaRPr lang="en-IN" sz="1400" dirty="0"/>
                    </a:p>
                  </a:txBody>
                  <a:tcPr/>
                </a:tc>
                <a:tc>
                  <a:txBody>
                    <a:bodyPr/>
                    <a:lstStyle/>
                    <a:p>
                      <a:r>
                        <a:rPr lang="en-IN" sz="1400" dirty="0"/>
                        <a:t>Multinomial naïve bayes – 85.60%</a:t>
                      </a:r>
                    </a:p>
                    <a:p>
                      <a:endParaRPr lang="en-IN" sz="1400" dirty="0"/>
                    </a:p>
                    <a:p>
                      <a:r>
                        <a:rPr lang="en-IN" sz="1400" dirty="0"/>
                        <a:t>Complement naïve bayes – 85.60%</a:t>
                      </a:r>
                    </a:p>
                    <a:p>
                      <a:r>
                        <a:rPr lang="en-IN" sz="1400" dirty="0"/>
                        <a:t>Random forest – 85.24%</a:t>
                      </a:r>
                    </a:p>
                    <a:p>
                      <a:endParaRPr lang="en-IN" sz="1400" dirty="0"/>
                    </a:p>
                  </a:txBody>
                  <a:tcPr/>
                </a:tc>
                <a:extLst>
                  <a:ext uri="{0D108BD9-81ED-4DB2-BD59-A6C34878D82A}">
                    <a16:rowId xmlns:a16="http://schemas.microsoft.com/office/drawing/2014/main" val="3477065597"/>
                  </a:ext>
                </a:extLst>
              </a:tr>
            </a:tbl>
          </a:graphicData>
        </a:graphic>
      </p:graphicFrame>
    </p:spTree>
    <p:extLst>
      <p:ext uri="{BB962C8B-B14F-4D97-AF65-F5344CB8AC3E}">
        <p14:creationId xmlns:p14="http://schemas.microsoft.com/office/powerpoint/2010/main" val="654381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92BA-7F6D-65A3-9764-31203C9BA963}"/>
              </a:ext>
            </a:extLst>
          </p:cNvPr>
          <p:cNvSpPr>
            <a:spLocks noGrp="1"/>
          </p:cNvSpPr>
          <p:nvPr>
            <p:ph type="title"/>
          </p:nvPr>
        </p:nvSpPr>
        <p:spPr>
          <a:xfrm>
            <a:off x="304373" y="195200"/>
            <a:ext cx="10889796" cy="1418998"/>
          </a:xfrm>
        </p:spPr>
        <p:txBody>
          <a:bodyPr/>
          <a:lstStyle/>
          <a:p>
            <a:r>
              <a:rPr lang="en-IN" sz="3600" dirty="0"/>
              <a:t>Comparison</a:t>
            </a:r>
          </a:p>
        </p:txBody>
      </p:sp>
      <p:sp>
        <p:nvSpPr>
          <p:cNvPr id="4" name="Footer Placeholder 3">
            <a:extLst>
              <a:ext uri="{FF2B5EF4-FFF2-40B4-BE49-F238E27FC236}">
                <a16:creationId xmlns:a16="http://schemas.microsoft.com/office/drawing/2014/main" id="{4652F6A6-730D-A595-9F17-98EC5915C6FF}"/>
              </a:ext>
            </a:extLst>
          </p:cNvPr>
          <p:cNvSpPr>
            <a:spLocks noGrp="1"/>
          </p:cNvSpPr>
          <p:nvPr>
            <p:ph type="ftr" sz="quarter" idx="28"/>
          </p:nvPr>
        </p:nvSpPr>
        <p:spPr>
          <a:xfrm>
            <a:off x="275441" y="6319978"/>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BA36A935-3A10-BD7C-42EE-2B709066C1A4}"/>
              </a:ext>
            </a:extLst>
          </p:cNvPr>
          <p:cNvSpPr>
            <a:spLocks noGrp="1"/>
          </p:cNvSpPr>
          <p:nvPr>
            <p:ph type="sldNum" sz="quarter" idx="29"/>
          </p:nvPr>
        </p:nvSpPr>
        <p:spPr/>
        <p:txBody>
          <a:bodyPr/>
          <a:lstStyle/>
          <a:p>
            <a:fld id="{47FEACEE-25B4-4A2D-B147-27296E36371D}" type="slidenum">
              <a:rPr lang="en-US" altLang="zh-CN" smtClean="0"/>
              <a:pPr/>
              <a:t>39</a:t>
            </a:fld>
            <a:endParaRPr lang="en-US" altLang="zh-CN" dirty="0"/>
          </a:p>
        </p:txBody>
      </p:sp>
      <p:graphicFrame>
        <p:nvGraphicFramePr>
          <p:cNvPr id="6" name="Table 6">
            <a:extLst>
              <a:ext uri="{FF2B5EF4-FFF2-40B4-BE49-F238E27FC236}">
                <a16:creationId xmlns:a16="http://schemas.microsoft.com/office/drawing/2014/main" id="{038B18C8-82CB-92F8-8780-DEE2B3C5A3B5}"/>
              </a:ext>
            </a:extLst>
          </p:cNvPr>
          <p:cNvGraphicFramePr>
            <a:graphicFrameLocks noGrp="1"/>
          </p:cNvGraphicFramePr>
          <p:nvPr>
            <p:extLst>
              <p:ext uri="{D42A27DB-BD31-4B8C-83A1-F6EECF244321}">
                <p14:modId xmlns:p14="http://schemas.microsoft.com/office/powerpoint/2010/main" val="894237769"/>
              </p:ext>
            </p:extLst>
          </p:nvPr>
        </p:nvGraphicFramePr>
        <p:xfrm>
          <a:off x="1029810" y="1012054"/>
          <a:ext cx="9356277" cy="3331294"/>
        </p:xfrm>
        <a:graphic>
          <a:graphicData uri="http://schemas.openxmlformats.org/drawingml/2006/table">
            <a:tbl>
              <a:tblPr firstRow="1" bandRow="1">
                <a:tableStyleId>{D27102A9-8310-4765-A935-A1911B00CA55}</a:tableStyleId>
              </a:tblPr>
              <a:tblGrid>
                <a:gridCol w="2315085">
                  <a:extLst>
                    <a:ext uri="{9D8B030D-6E8A-4147-A177-3AD203B41FA5}">
                      <a16:colId xmlns:a16="http://schemas.microsoft.com/office/drawing/2014/main" val="2720372112"/>
                    </a:ext>
                  </a:extLst>
                </a:gridCol>
                <a:gridCol w="2141505">
                  <a:extLst>
                    <a:ext uri="{9D8B030D-6E8A-4147-A177-3AD203B41FA5}">
                      <a16:colId xmlns:a16="http://schemas.microsoft.com/office/drawing/2014/main" val="2505059050"/>
                    </a:ext>
                  </a:extLst>
                </a:gridCol>
                <a:gridCol w="2332383">
                  <a:extLst>
                    <a:ext uri="{9D8B030D-6E8A-4147-A177-3AD203B41FA5}">
                      <a16:colId xmlns:a16="http://schemas.microsoft.com/office/drawing/2014/main" val="200608335"/>
                    </a:ext>
                  </a:extLst>
                </a:gridCol>
                <a:gridCol w="2567304">
                  <a:extLst>
                    <a:ext uri="{9D8B030D-6E8A-4147-A177-3AD203B41FA5}">
                      <a16:colId xmlns:a16="http://schemas.microsoft.com/office/drawing/2014/main" val="3290735675"/>
                    </a:ext>
                  </a:extLst>
                </a:gridCol>
              </a:tblGrid>
              <a:tr h="551207">
                <a:tc>
                  <a:txBody>
                    <a:bodyPr/>
                    <a:lstStyle/>
                    <a:p>
                      <a:r>
                        <a:rPr lang="en-IN" sz="1600" dirty="0"/>
                        <a:t>Paper</a:t>
                      </a:r>
                    </a:p>
                  </a:txBody>
                  <a:tcPr/>
                </a:tc>
                <a:tc>
                  <a:txBody>
                    <a:bodyPr/>
                    <a:lstStyle/>
                    <a:p>
                      <a:r>
                        <a:rPr lang="en-IN" sz="1600" dirty="0"/>
                        <a:t>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Method + accuracy</a:t>
                      </a:r>
                    </a:p>
                    <a:p>
                      <a:endParaRPr lang="en-IN" sz="1600" dirty="0"/>
                    </a:p>
                  </a:txBody>
                  <a:tcPr/>
                </a:tc>
                <a:tc>
                  <a:txBody>
                    <a:bodyPr/>
                    <a:lstStyle/>
                    <a:p>
                      <a:r>
                        <a:rPr lang="en-IN" sz="1600" dirty="0"/>
                        <a:t>Our  Method + accuracy</a:t>
                      </a:r>
                    </a:p>
                  </a:txBody>
                  <a:tcPr/>
                </a:tc>
                <a:extLst>
                  <a:ext uri="{0D108BD9-81ED-4DB2-BD59-A6C34878D82A}">
                    <a16:rowId xmlns:a16="http://schemas.microsoft.com/office/drawing/2014/main" val="2841018286"/>
                  </a:ext>
                </a:extLst>
              </a:tr>
              <a:tr h="1197694">
                <a:tc>
                  <a:txBody>
                    <a:bodyPr/>
                    <a:lstStyle/>
                    <a:p>
                      <a:r>
                        <a:rPr lang="en-US" sz="1600" kern="1200" dirty="0">
                          <a:solidFill>
                            <a:schemeClr val="tx1"/>
                          </a:solidFill>
                          <a:effectLst/>
                          <a:latin typeface="+mn-lt"/>
                          <a:ea typeface="+mn-ea"/>
                          <a:cs typeface="+mn-cs"/>
                        </a:rPr>
                        <a:t>Application of Machine Learning Techniques to Sentiment Analysis</a:t>
                      </a:r>
                      <a:r>
                        <a:rPr lang="en-IN" sz="1600" kern="1200" dirty="0">
                          <a:solidFill>
                            <a:schemeClr val="tx1"/>
                          </a:solidFill>
                          <a:effectLst/>
                          <a:latin typeface="+mn-lt"/>
                          <a:ea typeface="+mn-ea"/>
                          <a:cs typeface="+mn-cs"/>
                        </a:rPr>
                        <a:t>:</a:t>
                      </a:r>
                    </a:p>
                    <a:p>
                      <a:endParaRPr lang="en-IN" sz="1200" dirty="0"/>
                    </a:p>
                  </a:txBody>
                  <a:tcPr/>
                </a:tc>
                <a:tc>
                  <a:txBody>
                    <a:bodyPr/>
                    <a:lstStyle/>
                    <a:p>
                      <a:r>
                        <a:rPr lang="en-IN" sz="1600" kern="1200" dirty="0">
                          <a:solidFill>
                            <a:schemeClr val="tx1"/>
                          </a:solidFill>
                          <a:effectLst/>
                          <a:latin typeface="+mn-lt"/>
                          <a:ea typeface="+mn-ea"/>
                          <a:cs typeface="+mn-cs"/>
                        </a:rPr>
                        <a:t>Dataset with </a:t>
                      </a:r>
                    </a:p>
                    <a:p>
                      <a:r>
                        <a:rPr lang="en-IN" sz="1600" kern="1200" dirty="0">
                          <a:solidFill>
                            <a:schemeClr val="tx1"/>
                          </a:solidFill>
                          <a:effectLst/>
                          <a:latin typeface="+mn-lt"/>
                          <a:ea typeface="+mn-ea"/>
                          <a:cs typeface="+mn-cs"/>
                        </a:rPr>
                        <a:t>200 tweets, 2000 tweets,</a:t>
                      </a:r>
                    </a:p>
                    <a:p>
                      <a:r>
                        <a:rPr lang="en-IN" sz="1600" kern="1200" dirty="0">
                          <a:solidFill>
                            <a:schemeClr val="tx1"/>
                          </a:solidFill>
                          <a:effectLst/>
                          <a:latin typeface="+mn-lt"/>
                          <a:ea typeface="+mn-ea"/>
                          <a:cs typeface="+mn-cs"/>
                        </a:rPr>
                        <a:t>4000 tweets </a:t>
                      </a:r>
                    </a:p>
                  </a:txBody>
                  <a:tcPr marL="68580" marR="68580" marT="0" marB="0"/>
                </a:tc>
                <a:tc>
                  <a:txBody>
                    <a:bodyPr/>
                    <a:lstStyle/>
                    <a:p>
                      <a:r>
                        <a:rPr lang="en-IN" sz="1600" kern="1200" dirty="0">
                          <a:solidFill>
                            <a:schemeClr val="tx1"/>
                          </a:solidFill>
                          <a:effectLst/>
                          <a:latin typeface="+mn-lt"/>
                          <a:ea typeface="+mn-ea"/>
                          <a:cs typeface="+mn-cs"/>
                        </a:rPr>
                        <a:t>Multinomial naïve bayes – 84.577%</a:t>
                      </a:r>
                    </a:p>
                    <a:p>
                      <a:endParaRPr lang="en-IN" sz="1200" dirty="0"/>
                    </a:p>
                  </a:txBody>
                  <a:tcPr/>
                </a:tc>
                <a:tc>
                  <a:txBody>
                    <a:bodyPr/>
                    <a:lstStyle/>
                    <a:p>
                      <a:r>
                        <a:rPr lang="en-IN" sz="1600" dirty="0"/>
                        <a:t>Multinomial naïve bayes – 85.60%</a:t>
                      </a:r>
                    </a:p>
                    <a:p>
                      <a:endParaRPr lang="en-IN" sz="1200" dirty="0"/>
                    </a:p>
                  </a:txBody>
                  <a:tcPr/>
                </a:tc>
                <a:extLst>
                  <a:ext uri="{0D108BD9-81ED-4DB2-BD59-A6C34878D82A}">
                    <a16:rowId xmlns:a16="http://schemas.microsoft.com/office/drawing/2014/main" val="2871179975"/>
                  </a:ext>
                </a:extLst>
              </a:tr>
              <a:tr h="1333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tx1"/>
                          </a:solidFill>
                          <a:effectLst/>
                          <a:latin typeface="+mn-lt"/>
                          <a:ea typeface="+mn-ea"/>
                          <a:cs typeface="+mn-cs"/>
                        </a:rPr>
                        <a:t>A Review of Natural Language Processing Techniques for Sentiment Analysis using Pre-trained Models</a:t>
                      </a:r>
                      <a:endParaRPr lang="en-IN" sz="1200" dirty="0"/>
                    </a:p>
                  </a:txBody>
                  <a:tcPr/>
                </a:tc>
                <a:tc>
                  <a:txBody>
                    <a:bodyPr/>
                    <a:lstStyle/>
                    <a:p>
                      <a:pPr algn="just"/>
                      <a:r>
                        <a:rPr lang="en-IN" sz="1600" kern="1200" dirty="0">
                          <a:solidFill>
                            <a:schemeClr val="tx1"/>
                          </a:solidFill>
                          <a:effectLst/>
                          <a:latin typeface="+mn-lt"/>
                          <a:ea typeface="+mn-ea"/>
                          <a:cs typeface="+mn-cs"/>
                        </a:rPr>
                        <a:t>IMDB movie review data set with 25k samples</a:t>
                      </a:r>
                      <a:endParaRPr lang="en-IN"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r>
                        <a:rPr lang="en-IN" sz="1600" kern="1200" dirty="0">
                          <a:solidFill>
                            <a:schemeClr val="tx1"/>
                          </a:solidFill>
                          <a:effectLst/>
                          <a:latin typeface="+mn-lt"/>
                          <a:ea typeface="+mn-ea"/>
                          <a:cs typeface="+mn-cs"/>
                        </a:rPr>
                        <a:t>BERT – 94%</a:t>
                      </a:r>
                    </a:p>
                    <a:p>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kern="1200" dirty="0">
                          <a:solidFill>
                            <a:schemeClr val="tx1"/>
                          </a:solidFill>
                          <a:effectLst/>
                          <a:latin typeface="+mn-lt"/>
                          <a:ea typeface="+mn-ea"/>
                          <a:cs typeface="+mn-cs"/>
                        </a:rPr>
                        <a:t>BERT – 82.59%</a:t>
                      </a:r>
                    </a:p>
                    <a:p>
                      <a:endParaRPr lang="en-IN" sz="1200" dirty="0"/>
                    </a:p>
                  </a:txBody>
                  <a:tcPr/>
                </a:tc>
                <a:extLst>
                  <a:ext uri="{0D108BD9-81ED-4DB2-BD59-A6C34878D82A}">
                    <a16:rowId xmlns:a16="http://schemas.microsoft.com/office/drawing/2014/main" val="1523855092"/>
                  </a:ext>
                </a:extLst>
              </a:tr>
            </a:tbl>
          </a:graphicData>
        </a:graphic>
      </p:graphicFrame>
    </p:spTree>
    <p:extLst>
      <p:ext uri="{BB962C8B-B14F-4D97-AF65-F5344CB8AC3E}">
        <p14:creationId xmlns:p14="http://schemas.microsoft.com/office/powerpoint/2010/main" val="1168621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p:txBody>
          <a:bodyPr/>
          <a:lstStyle/>
          <a:p>
            <a:r>
              <a:rPr lang="en-US" dirty="0"/>
              <a:t>Primary goals</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425959"/>
            <a:ext cx="1570612" cy="1556651"/>
          </a:xfrm>
        </p:spPr>
        <p:txBody>
          <a:bodyPr/>
          <a:lstStyle/>
          <a:p>
            <a:r>
              <a:rPr lang="en-US" dirty="0"/>
              <a:t>To find the high accuracy model with the experiment</a:t>
            </a:r>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rotWithShape="1">
          <a:blip r:embed="rId2"/>
          <a:srcRect l="28733" r="28733"/>
          <a:stretch/>
        </p:blipFill>
        <p:spPr>
          <a:xfrm>
            <a:off x="581710" y="537452"/>
            <a:ext cx="5045662" cy="5783096"/>
          </a:xfrm>
          <a:blipFill>
            <a:blip r:embed="rId3"/>
            <a:stretch>
              <a:fillRect/>
            </a:stretch>
          </a:blipFill>
        </p:spPr>
      </p:pic>
    </p:spTree>
    <p:extLst>
      <p:ext uri="{BB962C8B-B14F-4D97-AF65-F5344CB8AC3E}">
        <p14:creationId xmlns:p14="http://schemas.microsoft.com/office/powerpoint/2010/main" val="2478079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08812-9D9A-036A-7586-17B6F73E67B8}"/>
              </a:ext>
            </a:extLst>
          </p:cNvPr>
          <p:cNvSpPr>
            <a:spLocks noGrp="1"/>
          </p:cNvSpPr>
          <p:nvPr>
            <p:ph type="title"/>
          </p:nvPr>
        </p:nvSpPr>
        <p:spPr>
          <a:xfrm>
            <a:off x="226603" y="274955"/>
            <a:ext cx="10160272" cy="683833"/>
          </a:xfrm>
        </p:spPr>
        <p:txBody>
          <a:bodyPr/>
          <a:lstStyle/>
          <a:p>
            <a:r>
              <a:rPr lang="en-US" dirty="0"/>
              <a:t>Conclusion:</a:t>
            </a:r>
            <a:endParaRPr lang="en-IN" dirty="0"/>
          </a:p>
        </p:txBody>
      </p:sp>
      <p:sp>
        <p:nvSpPr>
          <p:cNvPr id="4" name="Footer Placeholder 3">
            <a:extLst>
              <a:ext uri="{FF2B5EF4-FFF2-40B4-BE49-F238E27FC236}">
                <a16:creationId xmlns:a16="http://schemas.microsoft.com/office/drawing/2014/main" id="{EF7A5A22-BC04-A6DF-7AEC-A152588E838F}"/>
              </a:ext>
            </a:extLst>
          </p:cNvPr>
          <p:cNvSpPr>
            <a:spLocks noGrp="1"/>
          </p:cNvSpPr>
          <p:nvPr>
            <p:ph type="ftr" sz="quarter" idx="28"/>
          </p:nvPr>
        </p:nvSpPr>
        <p:spPr>
          <a:xfrm>
            <a:off x="226603" y="6355886"/>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53A8936E-760E-7533-6DEB-25C73FA2CA0B}"/>
              </a:ext>
            </a:extLst>
          </p:cNvPr>
          <p:cNvSpPr>
            <a:spLocks noGrp="1"/>
          </p:cNvSpPr>
          <p:nvPr>
            <p:ph type="sldNum" sz="quarter" idx="29"/>
          </p:nvPr>
        </p:nvSpPr>
        <p:spPr/>
        <p:txBody>
          <a:bodyPr/>
          <a:lstStyle/>
          <a:p>
            <a:fld id="{47FEACEE-25B4-4A2D-B147-27296E36371D}" type="slidenum">
              <a:rPr lang="en-US" altLang="zh-CN" smtClean="0"/>
              <a:pPr/>
              <a:t>40</a:t>
            </a:fld>
            <a:endParaRPr lang="en-US" altLang="zh-CN" dirty="0"/>
          </a:p>
        </p:txBody>
      </p:sp>
      <p:sp>
        <p:nvSpPr>
          <p:cNvPr id="7" name="TextBox 6">
            <a:extLst>
              <a:ext uri="{FF2B5EF4-FFF2-40B4-BE49-F238E27FC236}">
                <a16:creationId xmlns:a16="http://schemas.microsoft.com/office/drawing/2014/main" id="{BA3AACA0-AD31-38D8-1003-C00DE9F4167A}"/>
              </a:ext>
            </a:extLst>
          </p:cNvPr>
          <p:cNvSpPr txBox="1"/>
          <p:nvPr/>
        </p:nvSpPr>
        <p:spPr>
          <a:xfrm>
            <a:off x="1636080" y="1258773"/>
            <a:ext cx="8919839" cy="4801314"/>
          </a:xfrm>
          <a:prstGeom prst="rect">
            <a:avLst/>
          </a:prstGeom>
          <a:noFill/>
        </p:spPr>
        <p:txBody>
          <a:bodyPr wrap="square">
            <a:spAutoFit/>
          </a:bodyPr>
          <a:lstStyle/>
          <a:p>
            <a:pPr algn="just"/>
            <a:r>
              <a:rPr lang="en-IN" sz="1800" dirty="0">
                <a:solidFill>
                  <a:srgbClr val="1F1F1F"/>
                </a:solidFill>
                <a:effectLst/>
                <a:latin typeface="Times New Roman" panose="02020603050405020304" pitchFamily="18" charset="0"/>
                <a:ea typeface="Times New Roman" panose="02020603050405020304" pitchFamily="18" charset="0"/>
              </a:rPr>
              <a:t>Our first four models depend on the machine learning models that performs well for IMDB dataset with 50k reviews with accuracy 73.03%, 85.24%, 85.60%, 85.60% for j48, Random Forest, Multinomial naïve bayes, Complement naïve bayes respectively. Multinomial naïve bayes is better. We have used six types of pre-processing, so we have used a good pre-processed data for embedding. The word embedding using the </a:t>
            </a:r>
            <a:r>
              <a:rPr lang="en-IN" sz="1800" dirty="0" err="1">
                <a:solidFill>
                  <a:srgbClr val="1F1F1F"/>
                </a:solidFill>
                <a:effectLst/>
                <a:latin typeface="Times New Roman" panose="02020603050405020304" pitchFamily="18" charset="0"/>
                <a:ea typeface="Times New Roman" panose="02020603050405020304" pitchFamily="18" charset="0"/>
              </a:rPr>
              <a:t>GloVe</a:t>
            </a:r>
            <a:r>
              <a:rPr lang="en-IN" sz="1800" dirty="0">
                <a:solidFill>
                  <a:srgbClr val="1F1F1F"/>
                </a:solidFill>
                <a:effectLst/>
                <a:latin typeface="Times New Roman" panose="02020603050405020304" pitchFamily="18" charset="0"/>
                <a:ea typeface="Times New Roman" panose="02020603050405020304" pitchFamily="18" charset="0"/>
              </a:rPr>
              <a:t> is computationally efficient and the then the LSTM model result is consistent in our experiment and this model gives the accuracy 84.11% 12 epochs. Then we experiment with the most recent developed model that is BERT model and this time the accuracy is 82.59% that is not good as LSTM as it has some limitations. </a:t>
            </a:r>
            <a:r>
              <a:rPr lang="en-GB" sz="1800" dirty="0">
                <a:solidFill>
                  <a:srgbClr val="000000"/>
                </a:solidFill>
                <a:effectLst/>
                <a:latin typeface="Times New Roman" panose="02020603050405020304" pitchFamily="18" charset="0"/>
                <a:ea typeface="Times New Roman" panose="02020603050405020304" pitchFamily="18" charset="0"/>
              </a:rPr>
              <a:t>The limitation of BERT model is that it takes maximum sequence length of 512, that means first 512 words of the reviews. In this case several applications of BERT model are required, which increase the training and classification time. In future we will enhance the model to overcome the limitation of BERT by splitting large reviews text into smaller subtexts and will apply the BERT model for each of these subtexts. </a:t>
            </a:r>
            <a:r>
              <a:rPr lang="en-GB" sz="1800" dirty="0">
                <a:solidFill>
                  <a:srgbClr val="000000"/>
                </a:solidFill>
                <a:effectLst/>
                <a:latin typeface="Times New Roman" panose="02020603050405020304" pitchFamily="18" charset="0"/>
                <a:ea typeface="SimSun" panose="02010600030101010101" pitchFamily="2" charset="-122"/>
              </a:rPr>
              <a:t>Finally, the outputs of subtexts will be combined for classification of reviews.</a:t>
            </a:r>
            <a:r>
              <a:rPr lang="en-IN" sz="1800" dirty="0">
                <a:solidFill>
                  <a:srgbClr val="000000"/>
                </a:solidFill>
                <a:effectLst/>
                <a:latin typeface="Times New Roman" panose="02020603050405020304" pitchFamily="18" charset="0"/>
                <a:ea typeface="SimSun" panose="02010600030101010101" pitchFamily="2" charset="-122"/>
              </a:rPr>
              <a:t>  But in this case time requirement should also be measured to justify the application of this model in real time context.</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1F1F1F"/>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1F1F1F"/>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25196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图片占位符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a:srcRect l="1907" t="39470" r="47151" b="9588"/>
          <a:stretch/>
        </p:blipFill>
        <p:spPr>
          <a:xfrm>
            <a:off x="391110" y="2493385"/>
            <a:ext cx="1465840" cy="1289394"/>
          </a:xfrm>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a:srcRect l="6230" t="12599" r="9584" b="3215"/>
          <a:stretch/>
        </p:blipFill>
        <p:spPr>
          <a:xfrm>
            <a:off x="2754948" y="2419624"/>
            <a:ext cx="1559600" cy="1371868"/>
          </a:xfrm>
        </p:spPr>
      </p:pic>
      <p:pic>
        <p:nvPicPr>
          <p:cNvPr id="18" name="图片占位符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a:srcRect l="23264" t="31496" r="24355" b="16123"/>
          <a:stretch/>
        </p:blipFill>
        <p:spPr>
          <a:xfrm>
            <a:off x="3948599" y="3194928"/>
            <a:ext cx="1465840" cy="1289394"/>
          </a:xfrm>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rotWithShape="1">
          <a:blip r:embed="rId5"/>
          <a:srcRect l="59500" t="35356" r="394" b="24537"/>
          <a:stretch/>
        </p:blipFill>
        <p:spPr>
          <a:xfrm>
            <a:off x="5151412" y="5238680"/>
            <a:ext cx="1465840" cy="1289394"/>
          </a:xfrm>
        </p:spPr>
      </p:pic>
    </p:spTree>
    <p:extLst>
      <p:ext uri="{BB962C8B-B14F-4D97-AF65-F5344CB8AC3E}">
        <p14:creationId xmlns:p14="http://schemas.microsoft.com/office/powerpoint/2010/main" val="529279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0"/>
            <a:ext cx="8314135" cy="802433"/>
          </a:xfrm>
        </p:spPr>
        <p:txBody>
          <a:bodyPr/>
          <a:lstStyle/>
          <a:p>
            <a:r>
              <a:rPr lang="en-US" dirty="0"/>
              <a:t>General process:</a:t>
            </a:r>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pic>
        <p:nvPicPr>
          <p:cNvPr id="7" name="Picture 6">
            <a:extLst>
              <a:ext uri="{FF2B5EF4-FFF2-40B4-BE49-F238E27FC236}">
                <a16:creationId xmlns:a16="http://schemas.microsoft.com/office/drawing/2014/main" id="{97574FA2-DA62-6CC2-4577-CF9B220C1C4B}"/>
              </a:ext>
            </a:extLst>
          </p:cNvPr>
          <p:cNvPicPr>
            <a:picLocks noChangeAspect="1"/>
          </p:cNvPicPr>
          <p:nvPr/>
        </p:nvPicPr>
        <p:blipFill rotWithShape="1">
          <a:blip r:embed="rId2"/>
          <a:srcRect l="34879" t="8673" r="47864" b="25825"/>
          <a:stretch/>
        </p:blipFill>
        <p:spPr>
          <a:xfrm>
            <a:off x="4500979" y="274955"/>
            <a:ext cx="2956264" cy="6311685"/>
          </a:xfrm>
          <a:prstGeom prst="rect">
            <a:avLst/>
          </a:prstGeom>
        </p:spPr>
      </p:pic>
      <p:sp>
        <p:nvSpPr>
          <p:cNvPr id="8" name="Hexagon 7">
            <a:extLst>
              <a:ext uri="{FF2B5EF4-FFF2-40B4-BE49-F238E27FC236}">
                <a16:creationId xmlns:a16="http://schemas.microsoft.com/office/drawing/2014/main" id="{51853FF4-1480-D1B6-9E36-3059ED8A1948}"/>
              </a:ext>
            </a:extLst>
          </p:cNvPr>
          <p:cNvSpPr/>
          <p:nvPr/>
        </p:nvSpPr>
        <p:spPr>
          <a:xfrm rot="1589446">
            <a:off x="10137727" y="4792267"/>
            <a:ext cx="2112886" cy="1864311"/>
          </a:xfrm>
          <a:prstGeom prst="hexagon">
            <a:avLst/>
          </a:prstGeom>
          <a:solidFill>
            <a:schemeClr val="accent2">
              <a:lumMod val="20000"/>
              <a:lumOff val="8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Hexagon 10">
            <a:extLst>
              <a:ext uri="{FF2B5EF4-FFF2-40B4-BE49-F238E27FC236}">
                <a16:creationId xmlns:a16="http://schemas.microsoft.com/office/drawing/2014/main" id="{6AFD84FB-DECE-4592-379D-29121A737310}"/>
              </a:ext>
            </a:extLst>
          </p:cNvPr>
          <p:cNvSpPr/>
          <p:nvPr/>
        </p:nvSpPr>
        <p:spPr>
          <a:xfrm rot="1018900">
            <a:off x="9561561" y="4537161"/>
            <a:ext cx="1209547" cy="1033152"/>
          </a:xfrm>
          <a:prstGeom prst="hexagon">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
        <p:nvSpPr>
          <p:cNvPr id="2" name="Hexagon 1">
            <a:extLst>
              <a:ext uri="{FF2B5EF4-FFF2-40B4-BE49-F238E27FC236}">
                <a16:creationId xmlns:a16="http://schemas.microsoft.com/office/drawing/2014/main" id="{312382CF-AA4F-81DD-B45B-EBB066EAD76D}"/>
              </a:ext>
            </a:extLst>
          </p:cNvPr>
          <p:cNvSpPr/>
          <p:nvPr/>
        </p:nvSpPr>
        <p:spPr>
          <a:xfrm rot="18711022">
            <a:off x="9204108" y="4412352"/>
            <a:ext cx="465895" cy="431625"/>
          </a:xfrm>
          <a:prstGeom prst="hexag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F1896-DE9A-E607-FF1E-4EDC5FDAEC74}"/>
              </a:ext>
            </a:extLst>
          </p:cNvPr>
          <p:cNvSpPr>
            <a:spLocks noGrp="1"/>
          </p:cNvSpPr>
          <p:nvPr>
            <p:ph type="title"/>
          </p:nvPr>
        </p:nvSpPr>
        <p:spPr>
          <a:xfrm>
            <a:off x="341790" y="274113"/>
            <a:ext cx="10515600" cy="843379"/>
          </a:xfrm>
        </p:spPr>
        <p:txBody>
          <a:bodyPr/>
          <a:lstStyle/>
          <a:p>
            <a:r>
              <a:rPr lang="en-US" dirty="0"/>
              <a:t>Preprocessing:</a:t>
            </a:r>
            <a:endParaRPr lang="en-IN" dirty="0"/>
          </a:p>
        </p:txBody>
      </p:sp>
      <p:sp>
        <p:nvSpPr>
          <p:cNvPr id="4" name="Footer Placeholder 3">
            <a:extLst>
              <a:ext uri="{FF2B5EF4-FFF2-40B4-BE49-F238E27FC236}">
                <a16:creationId xmlns:a16="http://schemas.microsoft.com/office/drawing/2014/main" id="{BCF0138D-18DA-176D-B1F7-1F2544A3F248}"/>
              </a:ext>
            </a:extLst>
          </p:cNvPr>
          <p:cNvSpPr>
            <a:spLocks noGrp="1"/>
          </p:cNvSpPr>
          <p:nvPr>
            <p:ph type="ftr" sz="quarter" idx="28"/>
          </p:nvPr>
        </p:nvSpPr>
        <p:spPr>
          <a:xfrm>
            <a:off x="539239" y="6217920"/>
            <a:ext cx="4114800" cy="365125"/>
          </a:xfrm>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E3F0CDD7-A31E-867D-13FD-3D7B6B24FAB0}"/>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13" name="TextBox 12">
            <a:extLst>
              <a:ext uri="{FF2B5EF4-FFF2-40B4-BE49-F238E27FC236}">
                <a16:creationId xmlns:a16="http://schemas.microsoft.com/office/drawing/2014/main" id="{29834FFB-B272-034A-428A-3A74CE89CEEB}"/>
              </a:ext>
            </a:extLst>
          </p:cNvPr>
          <p:cNvSpPr txBox="1"/>
          <p:nvPr/>
        </p:nvSpPr>
        <p:spPr>
          <a:xfrm>
            <a:off x="785674" y="1500327"/>
            <a:ext cx="9627833" cy="4201150"/>
          </a:xfrm>
          <a:prstGeom prst="rect">
            <a:avLst/>
          </a:prstGeom>
        </p:spPr>
        <p:txBody>
          <a:bodyPr wrap="square" rtlCol="0">
            <a:spAutoFit/>
          </a:bodyPr>
          <a:lstStyle/>
          <a:p>
            <a:pPr marL="0" indent="0">
              <a:lnSpc>
                <a:spcPct val="150000"/>
              </a:lnSpc>
              <a:spcBef>
                <a:spcPts val="0"/>
              </a:spcBef>
              <a:buFontTx/>
              <a:buNone/>
            </a:pPr>
            <a:r>
              <a:rPr lang="en-US" sz="1600" dirty="0">
                <a:latin typeface="Posterama" panose="020B0504020200020000" pitchFamily="34" charset="0"/>
                <a:ea typeface="微软雅黑"/>
                <a:cs typeface="Posterama" panose="020B0504020200020000" pitchFamily="34" charset="0"/>
              </a:rPr>
              <a:t>Preprocessing consist of several steps according to the dataset. Basically it is used for cleaning.</a:t>
            </a:r>
          </a:p>
          <a:p>
            <a:pPr marL="0" indent="0" algn="just">
              <a:lnSpc>
                <a:spcPct val="150000"/>
              </a:lnSpc>
              <a:spcBef>
                <a:spcPts val="0"/>
              </a:spcBef>
              <a:buFontTx/>
              <a:buNone/>
            </a:pPr>
            <a:r>
              <a:rPr lang="en-US" sz="1600" dirty="0">
                <a:latin typeface="Posterama" panose="020B0504020200020000" pitchFamily="34" charset="0"/>
                <a:ea typeface="微软雅黑"/>
                <a:cs typeface="Posterama" panose="020B0504020200020000" pitchFamily="34" charset="0"/>
              </a:rPr>
              <a:t>Here </a:t>
            </a:r>
            <a:r>
              <a:rPr lang="en-US" b="0" i="0" dirty="0">
                <a:effectLst/>
                <a:latin typeface="Inter"/>
              </a:rPr>
              <a:t>we will make a wordcloud graph to show the most used words in large font and the least used words in small font in positive review and negative review. In our preprocessing we use to convert lowercase, then removing the URL links , special characters, punctuation, and stop words. We also remove the most frequ</a:t>
            </a:r>
            <a:r>
              <a:rPr lang="en-US" dirty="0">
                <a:latin typeface="Inter"/>
              </a:rPr>
              <a:t>ent words. At the last we apply Lemmatization. </a:t>
            </a:r>
          </a:p>
          <a:p>
            <a:pPr marL="0" indent="0" algn="just">
              <a:lnSpc>
                <a:spcPct val="150000"/>
              </a:lnSpc>
              <a:spcBef>
                <a:spcPts val="0"/>
              </a:spcBef>
              <a:buFontTx/>
              <a:buNone/>
            </a:pPr>
            <a:r>
              <a:rPr lang="en-US" dirty="0">
                <a:latin typeface="Inter"/>
              </a:rPr>
              <a:t>Lemmatization: It is used to convert the word to its base form or lemma by removing affixes from the inflected words. It is help us to create better features for machine learning and NLP models hence it is an important preprocessing step.</a:t>
            </a:r>
          </a:p>
          <a:p>
            <a:pPr marL="0" indent="0" algn="just">
              <a:lnSpc>
                <a:spcPct val="100000"/>
              </a:lnSpc>
              <a:spcBef>
                <a:spcPts val="0"/>
              </a:spcBef>
              <a:buFontTx/>
              <a:buNone/>
            </a:pPr>
            <a:endParaRPr lang="en-US" dirty="0">
              <a:latin typeface="Inter"/>
            </a:endParaRPr>
          </a:p>
          <a:p>
            <a:pPr marL="0" indent="0" algn="just">
              <a:lnSpc>
                <a:spcPct val="100000"/>
              </a:lnSpc>
              <a:spcBef>
                <a:spcPts val="0"/>
              </a:spcBef>
              <a:buFontTx/>
              <a:buNone/>
            </a:pPr>
            <a:endParaRPr lang="en-US" b="0" i="0" dirty="0">
              <a:effectLst/>
              <a:latin typeface="Inter"/>
            </a:endParaRPr>
          </a:p>
          <a:p>
            <a:pPr marL="0" indent="0">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 </a:t>
            </a:r>
            <a:r>
              <a:rPr lang="en-US" sz="1800" dirty="0">
                <a:solidFill>
                  <a:prstClr val="white"/>
                </a:solidFill>
                <a:latin typeface="Posterama" panose="020B0504020200020000"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913757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6CE5-EF43-E871-A42A-81266F63746D}"/>
              </a:ext>
            </a:extLst>
          </p:cNvPr>
          <p:cNvSpPr>
            <a:spLocks noGrp="1"/>
          </p:cNvSpPr>
          <p:nvPr>
            <p:ph type="title"/>
          </p:nvPr>
        </p:nvSpPr>
        <p:spPr>
          <a:xfrm>
            <a:off x="161701" y="205235"/>
            <a:ext cx="10515600" cy="1115434"/>
          </a:xfrm>
        </p:spPr>
        <p:txBody>
          <a:bodyPr/>
          <a:lstStyle/>
          <a:p>
            <a:r>
              <a:rPr lang="en-US" dirty="0"/>
              <a:t>What Are Word Embeddings?</a:t>
            </a:r>
            <a:br>
              <a:rPr lang="en-US" dirty="0"/>
            </a:br>
            <a:endParaRPr lang="en-IN" dirty="0"/>
          </a:p>
        </p:txBody>
      </p:sp>
      <p:sp>
        <p:nvSpPr>
          <p:cNvPr id="4" name="Footer Placeholder 3">
            <a:extLst>
              <a:ext uri="{FF2B5EF4-FFF2-40B4-BE49-F238E27FC236}">
                <a16:creationId xmlns:a16="http://schemas.microsoft.com/office/drawing/2014/main" id="{965E02BE-ADAE-1849-E206-AC4002527957}"/>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C7DBE70F-D79B-5D0D-1D58-2CC5B8D0DA4E}"/>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7" name="TextBox 6">
            <a:extLst>
              <a:ext uri="{FF2B5EF4-FFF2-40B4-BE49-F238E27FC236}">
                <a16:creationId xmlns:a16="http://schemas.microsoft.com/office/drawing/2014/main" id="{017F7CF4-8478-3867-5193-10C72896EF23}"/>
              </a:ext>
            </a:extLst>
          </p:cNvPr>
          <p:cNvSpPr txBox="1"/>
          <p:nvPr/>
        </p:nvSpPr>
        <p:spPr>
          <a:xfrm>
            <a:off x="1137168" y="1120676"/>
            <a:ext cx="9144740" cy="1477328"/>
          </a:xfrm>
          <a:prstGeom prst="rect">
            <a:avLst/>
          </a:prstGeom>
          <a:noFill/>
        </p:spPr>
        <p:txBody>
          <a:bodyPr wrap="square">
            <a:spAutoFit/>
          </a:bodyPr>
          <a:lstStyle/>
          <a:p>
            <a:r>
              <a:rPr lang="en-US" b="0" i="0" dirty="0">
                <a:solidFill>
                  <a:srgbClr val="273239"/>
                </a:solidFill>
                <a:effectLst/>
                <a:latin typeface="urw-din"/>
              </a:rPr>
              <a:t>In NLP models, we deal with texts which are human-readable and understandable. But the machine doesn’t understand texts, it only understands numbers. Thus, word embedding is the technique to convert each word into an equivalent float vector. Various techniques exist depending upon the use-case of the model and dataset. Some of the techniques are One Hot Encoding, TF-IDF, Word2Vec and FastText.</a:t>
            </a:r>
            <a:endParaRPr lang="en-IN" dirty="0"/>
          </a:p>
        </p:txBody>
      </p:sp>
      <p:sp>
        <p:nvSpPr>
          <p:cNvPr id="9" name="TextBox 8">
            <a:extLst>
              <a:ext uri="{FF2B5EF4-FFF2-40B4-BE49-F238E27FC236}">
                <a16:creationId xmlns:a16="http://schemas.microsoft.com/office/drawing/2014/main" id="{68C8632D-63BC-35B0-029C-2B2F18475312}"/>
              </a:ext>
            </a:extLst>
          </p:cNvPr>
          <p:cNvSpPr txBox="1"/>
          <p:nvPr/>
        </p:nvSpPr>
        <p:spPr>
          <a:xfrm>
            <a:off x="786472" y="2843612"/>
            <a:ext cx="8490692" cy="1675972"/>
          </a:xfrm>
          <a:prstGeom prst="rect">
            <a:avLst/>
          </a:prstGeom>
          <a:noFill/>
        </p:spPr>
        <p:txBody>
          <a:bodyPr wrap="square">
            <a:spAutoFit/>
          </a:bodyPr>
          <a:lstStyle/>
          <a:p>
            <a:pPr>
              <a:lnSpc>
                <a:spcPct val="200000"/>
              </a:lnSpc>
            </a:pPr>
            <a:r>
              <a:rPr lang="en-US" dirty="0"/>
              <a:t>Algorithm that are used :</a:t>
            </a:r>
          </a:p>
          <a:p>
            <a:pPr>
              <a:lnSpc>
                <a:spcPct val="200000"/>
              </a:lnSpc>
            </a:pPr>
            <a:r>
              <a:rPr lang="en-US" dirty="0"/>
              <a:t>	1: Count Vectorizer</a:t>
            </a:r>
          </a:p>
          <a:p>
            <a:pPr>
              <a:lnSpc>
                <a:spcPct val="200000"/>
              </a:lnSpc>
            </a:pPr>
            <a:r>
              <a:rPr lang="en-US" dirty="0"/>
              <a:t>	2: GloVe (Global Vector)</a:t>
            </a:r>
            <a:endParaRPr lang="en-IN" dirty="0"/>
          </a:p>
        </p:txBody>
      </p:sp>
    </p:spTree>
    <p:extLst>
      <p:ext uri="{BB962C8B-B14F-4D97-AF65-F5344CB8AC3E}">
        <p14:creationId xmlns:p14="http://schemas.microsoft.com/office/powerpoint/2010/main" val="44226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A313-B3D0-2CF1-33D2-AB3C5DD6CF8D}"/>
              </a:ext>
            </a:extLst>
          </p:cNvPr>
          <p:cNvSpPr>
            <a:spLocks noGrp="1"/>
          </p:cNvSpPr>
          <p:nvPr>
            <p:ph type="title"/>
          </p:nvPr>
        </p:nvSpPr>
        <p:spPr>
          <a:xfrm>
            <a:off x="72924" y="0"/>
            <a:ext cx="10515600" cy="709165"/>
          </a:xfrm>
        </p:spPr>
        <p:txBody>
          <a:bodyPr/>
          <a:lstStyle/>
          <a:p>
            <a:r>
              <a:rPr lang="en-US" sz="3200" dirty="0"/>
              <a:t>CountVectorizer to extracting features from the text:</a:t>
            </a:r>
            <a:endParaRPr lang="en-IN" sz="3200" dirty="0"/>
          </a:p>
        </p:txBody>
      </p:sp>
      <p:sp>
        <p:nvSpPr>
          <p:cNvPr id="4" name="Footer Placeholder 3">
            <a:extLst>
              <a:ext uri="{FF2B5EF4-FFF2-40B4-BE49-F238E27FC236}">
                <a16:creationId xmlns:a16="http://schemas.microsoft.com/office/drawing/2014/main" id="{9D62D6BB-E79E-16AB-97C5-F48D2D1B9736}"/>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9F5D2C28-B562-33BB-607E-E3766FE5FE9A}"/>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sp>
        <p:nvSpPr>
          <p:cNvPr id="7" name="TextBox 6">
            <a:extLst>
              <a:ext uri="{FF2B5EF4-FFF2-40B4-BE49-F238E27FC236}">
                <a16:creationId xmlns:a16="http://schemas.microsoft.com/office/drawing/2014/main" id="{0E8971D5-E7F2-1571-3F79-539EE13BDC8F}"/>
              </a:ext>
            </a:extLst>
          </p:cNvPr>
          <p:cNvSpPr txBox="1"/>
          <p:nvPr/>
        </p:nvSpPr>
        <p:spPr>
          <a:xfrm>
            <a:off x="239698" y="709165"/>
            <a:ext cx="11489322" cy="2308324"/>
          </a:xfrm>
          <a:prstGeom prst="rect">
            <a:avLst/>
          </a:prstGeom>
          <a:noFill/>
        </p:spPr>
        <p:txBody>
          <a:bodyPr wrap="square">
            <a:spAutoFit/>
          </a:bodyPr>
          <a:lstStyle/>
          <a:p>
            <a:r>
              <a:rPr lang="en-US" b="1" i="0" dirty="0">
                <a:solidFill>
                  <a:srgbClr val="273239"/>
                </a:solidFill>
                <a:effectLst/>
                <a:latin typeface="urw-din"/>
              </a:rPr>
              <a:t>CountVectorizer </a:t>
            </a:r>
            <a:r>
              <a:rPr lang="en-US" b="0" i="0" dirty="0">
                <a:solidFill>
                  <a:srgbClr val="273239"/>
                </a:solidFill>
                <a:effectLst/>
                <a:latin typeface="urw-din"/>
              </a:rPr>
              <a:t>is a great tool provided by the scikit-learn library in Python. It is used to transform a given text into a vector on the basis of the frequency (count) of each word that occurs in the entire text. This is helpful when we have multiple such texts, and we wish to convert each word in each text into vectors (for using in further text analysis). Let us consider a few sample texts from a document (each as a list element):</a:t>
            </a:r>
          </a:p>
          <a:p>
            <a:r>
              <a:rPr lang="en-US" b="0" i="1" dirty="0">
                <a:solidFill>
                  <a:srgbClr val="273239"/>
                </a:solidFill>
                <a:effectLst/>
                <a:latin typeface="urw-din"/>
              </a:rPr>
              <a:t>document = [ “One Geek helps Two Geeks”, “Two Geeks help Four Geeks”, “Each Geek helps many other Geeks at </a:t>
            </a:r>
            <a:r>
              <a:rPr lang="en-US" b="0" i="1" dirty="0" err="1">
                <a:solidFill>
                  <a:srgbClr val="273239"/>
                </a:solidFill>
                <a:effectLst/>
                <a:latin typeface="urw-din"/>
              </a:rPr>
              <a:t>GeeksforGeeks</a:t>
            </a:r>
            <a:r>
              <a:rPr lang="en-US" b="0" i="1" dirty="0">
                <a:solidFill>
                  <a:srgbClr val="273239"/>
                </a:solidFill>
                <a:effectLst/>
                <a:latin typeface="urw-din"/>
              </a:rPr>
              <a:t>.”]</a:t>
            </a:r>
          </a:p>
          <a:p>
            <a:endParaRPr lang="en-US" i="1" dirty="0">
              <a:solidFill>
                <a:srgbClr val="273239"/>
              </a:solidFill>
              <a:latin typeface="urw-din"/>
            </a:endParaRPr>
          </a:p>
          <a:p>
            <a:endParaRPr lang="en-IN" dirty="0"/>
          </a:p>
        </p:txBody>
      </p:sp>
      <p:graphicFrame>
        <p:nvGraphicFramePr>
          <p:cNvPr id="8" name="Table 7">
            <a:extLst>
              <a:ext uri="{FF2B5EF4-FFF2-40B4-BE49-F238E27FC236}">
                <a16:creationId xmlns:a16="http://schemas.microsoft.com/office/drawing/2014/main" id="{FD155D42-5DC9-DE55-4537-79EE19F18412}"/>
              </a:ext>
            </a:extLst>
          </p:cNvPr>
          <p:cNvGraphicFramePr>
            <a:graphicFrameLocks noGrp="1"/>
          </p:cNvGraphicFramePr>
          <p:nvPr>
            <p:extLst>
              <p:ext uri="{D42A27DB-BD31-4B8C-83A1-F6EECF244321}">
                <p14:modId xmlns:p14="http://schemas.microsoft.com/office/powerpoint/2010/main" val="2989104824"/>
              </p:ext>
            </p:extLst>
          </p:nvPr>
        </p:nvGraphicFramePr>
        <p:xfrm>
          <a:off x="549734" y="3771395"/>
          <a:ext cx="11179285" cy="2377440"/>
        </p:xfrm>
        <a:graphic>
          <a:graphicData uri="http://schemas.openxmlformats.org/drawingml/2006/table">
            <a:tbl>
              <a:tblPr/>
              <a:tblGrid>
                <a:gridCol w="859945">
                  <a:extLst>
                    <a:ext uri="{9D8B030D-6E8A-4147-A177-3AD203B41FA5}">
                      <a16:colId xmlns:a16="http://schemas.microsoft.com/office/drawing/2014/main" val="116928657"/>
                    </a:ext>
                  </a:extLst>
                </a:gridCol>
                <a:gridCol w="859945">
                  <a:extLst>
                    <a:ext uri="{9D8B030D-6E8A-4147-A177-3AD203B41FA5}">
                      <a16:colId xmlns:a16="http://schemas.microsoft.com/office/drawing/2014/main" val="2603839188"/>
                    </a:ext>
                  </a:extLst>
                </a:gridCol>
                <a:gridCol w="859945">
                  <a:extLst>
                    <a:ext uri="{9D8B030D-6E8A-4147-A177-3AD203B41FA5}">
                      <a16:colId xmlns:a16="http://schemas.microsoft.com/office/drawing/2014/main" val="1233913493"/>
                    </a:ext>
                  </a:extLst>
                </a:gridCol>
                <a:gridCol w="859945">
                  <a:extLst>
                    <a:ext uri="{9D8B030D-6E8A-4147-A177-3AD203B41FA5}">
                      <a16:colId xmlns:a16="http://schemas.microsoft.com/office/drawing/2014/main" val="2125973963"/>
                    </a:ext>
                  </a:extLst>
                </a:gridCol>
                <a:gridCol w="859945">
                  <a:extLst>
                    <a:ext uri="{9D8B030D-6E8A-4147-A177-3AD203B41FA5}">
                      <a16:colId xmlns:a16="http://schemas.microsoft.com/office/drawing/2014/main" val="2049374794"/>
                    </a:ext>
                  </a:extLst>
                </a:gridCol>
                <a:gridCol w="859945">
                  <a:extLst>
                    <a:ext uri="{9D8B030D-6E8A-4147-A177-3AD203B41FA5}">
                      <a16:colId xmlns:a16="http://schemas.microsoft.com/office/drawing/2014/main" val="1605887342"/>
                    </a:ext>
                  </a:extLst>
                </a:gridCol>
                <a:gridCol w="859945">
                  <a:extLst>
                    <a:ext uri="{9D8B030D-6E8A-4147-A177-3AD203B41FA5}">
                      <a16:colId xmlns:a16="http://schemas.microsoft.com/office/drawing/2014/main" val="985778171"/>
                    </a:ext>
                  </a:extLst>
                </a:gridCol>
                <a:gridCol w="859945">
                  <a:extLst>
                    <a:ext uri="{9D8B030D-6E8A-4147-A177-3AD203B41FA5}">
                      <a16:colId xmlns:a16="http://schemas.microsoft.com/office/drawing/2014/main" val="3918635002"/>
                    </a:ext>
                  </a:extLst>
                </a:gridCol>
                <a:gridCol w="859945">
                  <a:extLst>
                    <a:ext uri="{9D8B030D-6E8A-4147-A177-3AD203B41FA5}">
                      <a16:colId xmlns:a16="http://schemas.microsoft.com/office/drawing/2014/main" val="763369063"/>
                    </a:ext>
                  </a:extLst>
                </a:gridCol>
                <a:gridCol w="859945">
                  <a:extLst>
                    <a:ext uri="{9D8B030D-6E8A-4147-A177-3AD203B41FA5}">
                      <a16:colId xmlns:a16="http://schemas.microsoft.com/office/drawing/2014/main" val="3185491196"/>
                    </a:ext>
                  </a:extLst>
                </a:gridCol>
                <a:gridCol w="859945">
                  <a:extLst>
                    <a:ext uri="{9D8B030D-6E8A-4147-A177-3AD203B41FA5}">
                      <a16:colId xmlns:a16="http://schemas.microsoft.com/office/drawing/2014/main" val="1168928359"/>
                    </a:ext>
                  </a:extLst>
                </a:gridCol>
                <a:gridCol w="859945">
                  <a:extLst>
                    <a:ext uri="{9D8B030D-6E8A-4147-A177-3AD203B41FA5}">
                      <a16:colId xmlns:a16="http://schemas.microsoft.com/office/drawing/2014/main" val="1192557646"/>
                    </a:ext>
                  </a:extLst>
                </a:gridCol>
                <a:gridCol w="859945">
                  <a:extLst>
                    <a:ext uri="{9D8B030D-6E8A-4147-A177-3AD203B41FA5}">
                      <a16:colId xmlns:a16="http://schemas.microsoft.com/office/drawing/2014/main" val="3295328997"/>
                    </a:ext>
                  </a:extLst>
                </a:gridCol>
              </a:tblGrid>
              <a:tr h="0">
                <a:tc>
                  <a:txBody>
                    <a:bodyPr/>
                    <a:lstStyle/>
                    <a:p>
                      <a:pPr algn="l" fontAlgn="ctr"/>
                      <a:r>
                        <a:rPr lang="en-IN" sz="1250" b="0" dirty="0">
                          <a:effectLst/>
                        </a:rPr>
                        <a:t> </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dirty="0">
                          <a:effectLst/>
                        </a:rPr>
                        <a:t>at</a:t>
                      </a:r>
                      <a:endParaRPr lang="en-IN"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each</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four</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geek</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geeks</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dirty="0" err="1">
                          <a:effectLst/>
                        </a:rPr>
                        <a:t>geeksforgeeks</a:t>
                      </a:r>
                      <a:endParaRPr lang="en-IN" sz="1250" b="0" dirty="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help</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helps</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many</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one</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other</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1">
                          <a:effectLst/>
                        </a:rPr>
                        <a:t>two</a:t>
                      </a:r>
                      <a:endParaRPr lang="en-IN" sz="1250" b="0">
                        <a:effectLst/>
                      </a:endParaRP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23694304"/>
                  </a:ext>
                </a:extLst>
              </a:tr>
              <a:tr h="0">
                <a:tc>
                  <a:txBody>
                    <a:bodyPr/>
                    <a:lstStyle/>
                    <a:p>
                      <a:pPr algn="l" fontAlgn="ctr"/>
                      <a:r>
                        <a:rPr lang="en-IN" sz="1250" b="0">
                          <a:effectLst/>
                        </a:rPr>
                        <a:t>document[0]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345347274"/>
                  </a:ext>
                </a:extLst>
              </a:tr>
              <a:tr h="0">
                <a:tc>
                  <a:txBody>
                    <a:bodyPr/>
                    <a:lstStyle/>
                    <a:p>
                      <a:pPr algn="l" fontAlgn="ctr"/>
                      <a:r>
                        <a:rPr lang="en-IN" sz="1250" b="0">
                          <a:effectLst/>
                        </a:rPr>
                        <a:t>document[1]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1197580936"/>
                  </a:ext>
                </a:extLst>
              </a:tr>
              <a:tr h="0">
                <a:tc>
                  <a:txBody>
                    <a:bodyPr/>
                    <a:lstStyle/>
                    <a:p>
                      <a:pPr algn="l" fontAlgn="ctr"/>
                      <a:r>
                        <a:rPr lang="en-IN" sz="1250" b="0">
                          <a:effectLst/>
                        </a:rPr>
                        <a:t>document[2]</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1</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tc>
                  <a:txBody>
                    <a:bodyPr/>
                    <a:lstStyle/>
                    <a:p>
                      <a:pPr algn="l" fontAlgn="ctr"/>
                      <a:r>
                        <a:rPr lang="en-IN" sz="1250" b="0" dirty="0">
                          <a:effectLst/>
                        </a:rPr>
                        <a:t>0</a:t>
                      </a:r>
                    </a:p>
                  </a:txBody>
                  <a:tcPr marL="76200" marR="76200" marT="106680" marB="106680" anchor="ctr">
                    <a:lnL w="2286" cap="flat" cmpd="sng" algn="ctr">
                      <a:solidFill>
                        <a:srgbClr val="DFDFDF"/>
                      </a:solidFill>
                      <a:prstDash val="solid"/>
                      <a:round/>
                      <a:headEnd type="none" w="med" len="med"/>
                      <a:tailEnd type="none" w="med" len="med"/>
                    </a:lnL>
                    <a:lnR w="2286" cap="flat" cmpd="sng" algn="ctr">
                      <a:solidFill>
                        <a:srgbClr val="DFDFDF"/>
                      </a:solidFill>
                      <a:prstDash val="solid"/>
                      <a:round/>
                      <a:headEnd type="none" w="med" len="med"/>
                      <a:tailEnd type="none" w="med" len="med"/>
                    </a:lnR>
                    <a:lnT w="2286" cap="flat" cmpd="sng" algn="ctr">
                      <a:solidFill>
                        <a:srgbClr val="DFDFDF"/>
                      </a:solidFill>
                      <a:prstDash val="solid"/>
                      <a:round/>
                      <a:headEnd type="none" w="med" len="med"/>
                      <a:tailEnd type="none" w="med" len="med"/>
                    </a:lnT>
                    <a:lnB w="2286" cap="flat" cmpd="sng" algn="ctr">
                      <a:solidFill>
                        <a:srgbClr val="DFDFDF"/>
                      </a:solidFill>
                      <a:prstDash val="solid"/>
                      <a:round/>
                      <a:headEnd type="none" w="med" len="med"/>
                      <a:tailEnd type="none" w="med" len="med"/>
                    </a:lnB>
                    <a:solidFill>
                      <a:srgbClr val="FFFFFF"/>
                    </a:solidFill>
                  </a:tcPr>
                </a:tc>
                <a:extLst>
                  <a:ext uri="{0D108BD9-81ED-4DB2-BD59-A6C34878D82A}">
                    <a16:rowId xmlns:a16="http://schemas.microsoft.com/office/drawing/2014/main" val="2948732439"/>
                  </a:ext>
                </a:extLst>
              </a:tr>
            </a:tbl>
          </a:graphicData>
        </a:graphic>
      </p:graphicFrame>
      <p:sp>
        <p:nvSpPr>
          <p:cNvPr id="10" name="TextBox 9">
            <a:extLst>
              <a:ext uri="{FF2B5EF4-FFF2-40B4-BE49-F238E27FC236}">
                <a16:creationId xmlns:a16="http://schemas.microsoft.com/office/drawing/2014/main" id="{09894CF8-5ECE-5EDE-B8A2-9BFB0A8B4575}"/>
              </a:ext>
            </a:extLst>
          </p:cNvPr>
          <p:cNvSpPr txBox="1"/>
          <p:nvPr/>
        </p:nvSpPr>
        <p:spPr>
          <a:xfrm>
            <a:off x="320063" y="2590367"/>
            <a:ext cx="11638625" cy="923330"/>
          </a:xfrm>
          <a:prstGeom prst="rect">
            <a:avLst/>
          </a:prstGeom>
          <a:noFill/>
        </p:spPr>
        <p:txBody>
          <a:bodyPr wrap="square">
            <a:spAutoFit/>
          </a:bodyPr>
          <a:lstStyle/>
          <a:p>
            <a:r>
              <a:rPr lang="en-US" b="0" i="0" dirty="0">
                <a:solidFill>
                  <a:srgbClr val="273239"/>
                </a:solidFill>
                <a:effectLst/>
                <a:latin typeface="urw-din"/>
              </a:rPr>
              <a:t>CountVectorizer creates a matrix in which each unique word is represented by a column of the matrix, and each text sample from the document is a row in the matrix. The value of each cell is nothing but the count of the word in that particular text sample.  This can be visualized as follows</a:t>
            </a:r>
            <a:endParaRPr lang="en-IN" dirty="0"/>
          </a:p>
        </p:txBody>
      </p:sp>
    </p:spTree>
    <p:extLst>
      <p:ext uri="{BB962C8B-B14F-4D97-AF65-F5344CB8AC3E}">
        <p14:creationId xmlns:p14="http://schemas.microsoft.com/office/powerpoint/2010/main" val="2783124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718A-6997-A171-0029-468072C4E933}"/>
              </a:ext>
            </a:extLst>
          </p:cNvPr>
          <p:cNvSpPr>
            <a:spLocks noGrp="1"/>
          </p:cNvSpPr>
          <p:nvPr>
            <p:ph type="title"/>
          </p:nvPr>
        </p:nvSpPr>
        <p:spPr>
          <a:xfrm>
            <a:off x="392520" y="418300"/>
            <a:ext cx="10515600" cy="1115434"/>
          </a:xfrm>
        </p:spPr>
        <p:txBody>
          <a:bodyPr/>
          <a:lstStyle/>
          <a:p>
            <a:r>
              <a:rPr lang="en-US" sz="3600" b="1" i="0" dirty="0">
                <a:solidFill>
                  <a:srgbClr val="111111"/>
                </a:solidFill>
                <a:effectLst/>
                <a:latin typeface="open sans" panose="020B0606030504020204" pitchFamily="34" charset="0"/>
              </a:rPr>
              <a:t>GloVe — Global Vectors for Word Representation</a:t>
            </a:r>
            <a:br>
              <a:rPr lang="en-US" b="1" i="0" dirty="0">
                <a:solidFill>
                  <a:srgbClr val="111111"/>
                </a:solidFill>
                <a:effectLst/>
                <a:latin typeface="open sans" panose="020B0606030504020204" pitchFamily="34" charset="0"/>
              </a:rPr>
            </a:br>
            <a:endParaRPr lang="en-IN" dirty="0"/>
          </a:p>
        </p:txBody>
      </p:sp>
      <p:sp>
        <p:nvSpPr>
          <p:cNvPr id="4" name="Footer Placeholder 3">
            <a:extLst>
              <a:ext uri="{FF2B5EF4-FFF2-40B4-BE49-F238E27FC236}">
                <a16:creationId xmlns:a16="http://schemas.microsoft.com/office/drawing/2014/main" id="{A3DCCA21-8BB4-0150-870F-B7E1FF8744D4}"/>
              </a:ext>
            </a:extLst>
          </p:cNvPr>
          <p:cNvSpPr>
            <a:spLocks noGrp="1"/>
          </p:cNvSpPr>
          <p:nvPr>
            <p:ph type="ftr" sz="quarter" idx="28"/>
          </p:nvPr>
        </p:nvSpPr>
        <p:spPr/>
        <p:txBody>
          <a:bodyPr/>
          <a:lstStyle/>
          <a:p>
            <a:r>
              <a:rPr lang="en-US"/>
              <a:t>Sentiment Analysis</a:t>
            </a:r>
            <a:endParaRPr lang="en-US" dirty="0"/>
          </a:p>
        </p:txBody>
      </p:sp>
      <p:sp>
        <p:nvSpPr>
          <p:cNvPr id="5" name="Slide Number Placeholder 4">
            <a:extLst>
              <a:ext uri="{FF2B5EF4-FFF2-40B4-BE49-F238E27FC236}">
                <a16:creationId xmlns:a16="http://schemas.microsoft.com/office/drawing/2014/main" id="{2D130B0A-0B96-9F67-B614-3540E8F31547}"/>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7" name="TextBox 6">
            <a:extLst>
              <a:ext uri="{FF2B5EF4-FFF2-40B4-BE49-F238E27FC236}">
                <a16:creationId xmlns:a16="http://schemas.microsoft.com/office/drawing/2014/main" id="{524EBAE3-0502-49CC-4D91-55B4BD6F50C1}"/>
              </a:ext>
            </a:extLst>
          </p:cNvPr>
          <p:cNvSpPr txBox="1"/>
          <p:nvPr/>
        </p:nvSpPr>
        <p:spPr>
          <a:xfrm>
            <a:off x="221907" y="1093418"/>
            <a:ext cx="11771790" cy="2862322"/>
          </a:xfrm>
          <a:prstGeom prst="rect">
            <a:avLst/>
          </a:prstGeom>
          <a:noFill/>
        </p:spPr>
        <p:txBody>
          <a:bodyPr wrap="square">
            <a:spAutoFit/>
          </a:bodyPr>
          <a:lstStyle/>
          <a:p>
            <a:pPr algn="l"/>
            <a:r>
              <a:rPr lang="en-US" b="0" i="1" dirty="0">
                <a:solidFill>
                  <a:srgbClr val="292929"/>
                </a:solidFill>
                <a:effectLst/>
                <a:latin typeface="source-serif-pro"/>
              </a:rPr>
              <a:t>“GloVe is a count-based, </a:t>
            </a:r>
            <a:r>
              <a:rPr lang="en-US" b="1" i="1" dirty="0">
                <a:solidFill>
                  <a:srgbClr val="292929"/>
                </a:solidFill>
                <a:effectLst/>
                <a:latin typeface="source-serif-pro"/>
              </a:rPr>
              <a:t>unsupervised learning model</a:t>
            </a:r>
            <a:r>
              <a:rPr lang="en-US" b="0" i="1" dirty="0">
                <a:solidFill>
                  <a:srgbClr val="292929"/>
                </a:solidFill>
                <a:effectLst/>
                <a:latin typeface="source-serif-pro"/>
              </a:rPr>
              <a:t> that uses </a:t>
            </a:r>
            <a:r>
              <a:rPr lang="en-US" b="1" i="1" dirty="0">
                <a:solidFill>
                  <a:srgbClr val="292929"/>
                </a:solidFill>
                <a:effectLst/>
                <a:latin typeface="source-serif-pro"/>
              </a:rPr>
              <a:t>co-occurrence</a:t>
            </a:r>
            <a:r>
              <a:rPr lang="en-US" b="0" i="1" dirty="0">
                <a:solidFill>
                  <a:srgbClr val="292929"/>
                </a:solidFill>
                <a:effectLst/>
                <a:latin typeface="source-serif-pro"/>
              </a:rPr>
              <a:t> (how frequently two words appear together) statistics at a </a:t>
            </a:r>
            <a:r>
              <a:rPr lang="en-US" b="1" i="1" dirty="0">
                <a:solidFill>
                  <a:srgbClr val="292929"/>
                </a:solidFill>
                <a:effectLst/>
                <a:latin typeface="source-serif-pro"/>
              </a:rPr>
              <a:t>Global level</a:t>
            </a:r>
            <a:r>
              <a:rPr lang="en-US" b="0" i="1" dirty="0">
                <a:solidFill>
                  <a:srgbClr val="292929"/>
                </a:solidFill>
                <a:effectLst/>
                <a:latin typeface="source-serif-pro"/>
              </a:rPr>
              <a:t> to model the vector representations of words.”</a:t>
            </a:r>
          </a:p>
          <a:p>
            <a:pPr algn="l"/>
            <a:r>
              <a:rPr lang="en-US" b="0" i="0" dirty="0">
                <a:effectLst/>
                <a:latin typeface="sohne"/>
              </a:rPr>
              <a:t>GloVe is based on ratios of probabilities from the word-word co-occurrence matrix, combining the intuitions of count-based models while also capturing the linear structures used by methods like word2vec</a:t>
            </a:r>
            <a:r>
              <a:rPr lang="en-US" b="0" i="0" dirty="0">
                <a:solidFill>
                  <a:srgbClr val="757575"/>
                </a:solidFill>
                <a:effectLst/>
                <a:latin typeface="sohne"/>
              </a:rPr>
              <a:t>.</a:t>
            </a:r>
          </a:p>
          <a:p>
            <a:pPr algn="l"/>
            <a:r>
              <a:rPr lang="en-US" b="0" i="0" dirty="0">
                <a:solidFill>
                  <a:srgbClr val="292929"/>
                </a:solidFill>
                <a:effectLst/>
                <a:latin typeface="source-serif-pro"/>
              </a:rPr>
              <a:t>Let us consider an example of how the co-occurrence probability rations work in GloVe.</a:t>
            </a:r>
          </a:p>
          <a:p>
            <a:pPr algn="l"/>
            <a:r>
              <a:rPr lang="en-US" b="0" i="0" dirty="0">
                <a:solidFill>
                  <a:srgbClr val="292929"/>
                </a:solidFill>
                <a:effectLst/>
                <a:latin typeface="source-serif-pro"/>
              </a:rPr>
              <a:t>Pi → Probability of ice</a:t>
            </a:r>
          </a:p>
          <a:p>
            <a:pPr algn="l"/>
            <a:r>
              <a:rPr lang="en-US" b="0" i="0" dirty="0" err="1">
                <a:solidFill>
                  <a:srgbClr val="292929"/>
                </a:solidFill>
                <a:effectLst/>
                <a:latin typeface="source-serif-pro"/>
              </a:rPr>
              <a:t>Pj</a:t>
            </a:r>
            <a:r>
              <a:rPr lang="en-US" b="0" i="0" dirty="0">
                <a:solidFill>
                  <a:srgbClr val="292929"/>
                </a:solidFill>
                <a:effectLst/>
                <a:latin typeface="source-serif-pro"/>
              </a:rPr>
              <a:t> → Probability of steam</a:t>
            </a:r>
          </a:p>
          <a:p>
            <a:pPr algn="l"/>
            <a:endParaRPr lang="en-US" dirty="0">
              <a:solidFill>
                <a:srgbClr val="292929"/>
              </a:solidFill>
              <a:latin typeface="source-serif-pro"/>
            </a:endParaRPr>
          </a:p>
          <a:p>
            <a:pPr algn="l"/>
            <a:endParaRPr lang="en-US" b="0" i="0" dirty="0">
              <a:solidFill>
                <a:srgbClr val="292929"/>
              </a:solidFill>
              <a:effectLst/>
              <a:latin typeface="source-serif-pro"/>
            </a:endParaRPr>
          </a:p>
          <a:p>
            <a:pPr algn="l"/>
            <a:endParaRPr lang="en-US" b="0" i="0" dirty="0">
              <a:solidFill>
                <a:srgbClr val="111111"/>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919ED3AE-2536-74CF-2DA0-D4D9ECA0537E}"/>
              </a:ext>
            </a:extLst>
          </p:cNvPr>
          <p:cNvPicPr>
            <a:picLocks noChangeAspect="1"/>
          </p:cNvPicPr>
          <p:nvPr/>
        </p:nvPicPr>
        <p:blipFill rotWithShape="1">
          <a:blip r:embed="rId2"/>
          <a:srcRect l="14418" t="30809" r="42330" b="50938"/>
          <a:stretch/>
        </p:blipFill>
        <p:spPr>
          <a:xfrm>
            <a:off x="2542032" y="3329863"/>
            <a:ext cx="5646197" cy="1251753"/>
          </a:xfrm>
          <a:prstGeom prst="rect">
            <a:avLst/>
          </a:prstGeom>
        </p:spPr>
      </p:pic>
      <p:sp>
        <p:nvSpPr>
          <p:cNvPr id="8" name="Rectangle 1">
            <a:extLst>
              <a:ext uri="{FF2B5EF4-FFF2-40B4-BE49-F238E27FC236}">
                <a16:creationId xmlns:a16="http://schemas.microsoft.com/office/drawing/2014/main" id="{5C4CC17D-8F61-44DB-2EE5-42D592CC86DE}"/>
              </a:ext>
            </a:extLst>
          </p:cNvPr>
          <p:cNvSpPr>
            <a:spLocks noChangeArrowheads="1"/>
          </p:cNvSpPr>
          <p:nvPr/>
        </p:nvSpPr>
        <p:spPr bwMode="auto">
          <a:xfrm>
            <a:off x="221907" y="5061512"/>
            <a:ext cx="11110721" cy="923330"/>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source-serif-pro"/>
              </a:rPr>
              <a:t>Since, </a:t>
            </a:r>
            <a:r>
              <a:rPr kumimoji="0" lang="en-US" altLang="en-US" sz="1400" b="0" i="0" u="none" strike="noStrike" cap="none" normalizeH="0" baseline="0" dirty="0">
                <a:ln>
                  <a:noFill/>
                </a:ln>
                <a:solidFill>
                  <a:srgbClr val="292929"/>
                </a:solidFill>
                <a:effectLst/>
                <a:latin typeface="source-code-pro"/>
              </a:rPr>
              <a:t>ice</a:t>
            </a:r>
            <a:r>
              <a:rPr kumimoji="0" lang="en-US" altLang="en-US" b="0" i="0" u="none" strike="noStrike" cap="none" normalizeH="0" baseline="0" dirty="0">
                <a:ln>
                  <a:noFill/>
                </a:ln>
                <a:solidFill>
                  <a:srgbClr val="292929"/>
                </a:solidFill>
                <a:effectLst/>
                <a:latin typeface="source-serif-pro"/>
              </a:rPr>
              <a:t> is more similar to </a:t>
            </a:r>
            <a:r>
              <a:rPr kumimoji="0" lang="en-US" altLang="en-US" sz="1400" b="0" i="0" u="none" strike="noStrike" cap="none" normalizeH="0" baseline="0" dirty="0">
                <a:ln>
                  <a:noFill/>
                </a:ln>
                <a:solidFill>
                  <a:srgbClr val="292929"/>
                </a:solidFill>
                <a:effectLst/>
                <a:latin typeface="source-code-pro"/>
              </a:rPr>
              <a:t>solid</a:t>
            </a:r>
            <a:r>
              <a:rPr kumimoji="0" lang="en-US" altLang="en-US" b="0" i="0" u="none" strike="noStrike" cap="none" normalizeH="0" baseline="0" dirty="0">
                <a:ln>
                  <a:noFill/>
                </a:ln>
                <a:solidFill>
                  <a:srgbClr val="292929"/>
                </a:solidFill>
                <a:effectLst/>
                <a:latin typeface="source-serif-pro"/>
              </a:rPr>
              <a:t> than </a:t>
            </a:r>
            <a:r>
              <a:rPr kumimoji="0" lang="en-US" altLang="en-US" sz="1400" b="0" i="0" u="none" strike="noStrike" cap="none" normalizeH="0" baseline="0" dirty="0">
                <a:ln>
                  <a:noFill/>
                </a:ln>
                <a:solidFill>
                  <a:srgbClr val="292929"/>
                </a:solidFill>
                <a:effectLst/>
                <a:latin typeface="source-code-pro"/>
              </a:rPr>
              <a:t>steam</a:t>
            </a:r>
            <a:r>
              <a:rPr kumimoji="0" lang="en-US" altLang="en-US" b="0" i="0" u="none" strike="noStrike" cap="none" normalizeH="0" baseline="0" dirty="0">
                <a:ln>
                  <a:noFill/>
                </a:ln>
                <a:solidFill>
                  <a:srgbClr val="292929"/>
                </a:solidFill>
                <a:effectLst/>
                <a:latin typeface="source-serif-pro"/>
              </a:rPr>
              <a:t>, we can see that P(</a:t>
            </a:r>
            <a:r>
              <a:rPr kumimoji="0" lang="en-US" altLang="en-US" b="0" i="0" u="none" strike="noStrike" cap="none" normalizeH="0" baseline="0" dirty="0" err="1">
                <a:ln>
                  <a:noFill/>
                </a:ln>
                <a:solidFill>
                  <a:srgbClr val="292929"/>
                </a:solidFill>
                <a:effectLst/>
                <a:latin typeface="source-serif-pro"/>
              </a:rPr>
              <a:t>solid|ice</a:t>
            </a:r>
            <a:r>
              <a:rPr kumimoji="0" lang="en-US" altLang="en-US" b="0" i="0" u="none" strike="noStrike" cap="none" normalizeH="0" baseline="0" dirty="0">
                <a:ln>
                  <a:noFill/>
                </a:ln>
                <a:solidFill>
                  <a:srgbClr val="292929"/>
                </a:solidFill>
                <a:effectLst/>
                <a:latin typeface="source-serif-pro"/>
              </a:rPr>
              <a:t>) has a higher probability than P(</a:t>
            </a:r>
            <a:r>
              <a:rPr kumimoji="0" lang="en-US" altLang="en-US" b="0" i="0" u="none" strike="noStrike" cap="none" normalizeH="0" baseline="0" dirty="0" err="1">
                <a:ln>
                  <a:noFill/>
                </a:ln>
                <a:solidFill>
                  <a:srgbClr val="292929"/>
                </a:solidFill>
                <a:effectLst/>
                <a:latin typeface="source-serif-pro"/>
              </a:rPr>
              <a:t>solid|steam</a:t>
            </a:r>
            <a:r>
              <a:rPr kumimoji="0" lang="en-US" altLang="en-US" b="0" i="0" u="none" strike="noStrike" cap="none" normalizeH="0" baseline="0" dirty="0">
                <a:ln>
                  <a:noFill/>
                </a:ln>
                <a:solidFill>
                  <a:srgbClr val="292929"/>
                </a:solidFill>
                <a:effectLst/>
                <a:latin typeface="source-serif-pro"/>
              </a:rPr>
              <a: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92929"/>
                </a:solidFill>
                <a:effectLst/>
                <a:latin typeface="source-serif-pro"/>
              </a:rPr>
              <a:t>Similarly, both </a:t>
            </a:r>
            <a:r>
              <a:rPr kumimoji="0" lang="en-US" altLang="en-US" sz="1400" b="0" i="0" u="none" strike="noStrike" cap="none" normalizeH="0" baseline="0" dirty="0">
                <a:ln>
                  <a:noFill/>
                </a:ln>
                <a:solidFill>
                  <a:srgbClr val="292929"/>
                </a:solidFill>
                <a:effectLst/>
                <a:latin typeface="source-code-pro"/>
              </a:rPr>
              <a:t>ice</a:t>
            </a:r>
            <a:r>
              <a:rPr kumimoji="0" lang="en-US" altLang="en-US" b="0" i="0" u="none" strike="noStrike" cap="none" normalizeH="0" baseline="0" dirty="0">
                <a:ln>
                  <a:noFill/>
                </a:ln>
                <a:solidFill>
                  <a:srgbClr val="292929"/>
                </a:solidFill>
                <a:effectLst/>
                <a:latin typeface="source-serif-pro"/>
              </a:rPr>
              <a:t> and </a:t>
            </a:r>
            <a:r>
              <a:rPr kumimoji="0" lang="en-US" altLang="en-US" sz="1400" b="0" i="0" u="none" strike="noStrike" cap="none" normalizeH="0" baseline="0" dirty="0">
                <a:ln>
                  <a:noFill/>
                </a:ln>
                <a:solidFill>
                  <a:srgbClr val="292929"/>
                </a:solidFill>
                <a:effectLst/>
                <a:latin typeface="source-code-pro"/>
              </a:rPr>
              <a:t>steam</a:t>
            </a:r>
            <a:r>
              <a:rPr kumimoji="0" lang="en-US" altLang="en-US" b="0" i="0" u="none" strike="noStrike" cap="none" normalizeH="0" baseline="0" dirty="0">
                <a:ln>
                  <a:noFill/>
                </a:ln>
                <a:solidFill>
                  <a:srgbClr val="292929"/>
                </a:solidFill>
                <a:effectLst/>
                <a:latin typeface="source-serif-pro"/>
              </a:rPr>
              <a:t> are not related to </a:t>
            </a:r>
            <a:r>
              <a:rPr kumimoji="0" lang="en-US" altLang="en-US" sz="1400" b="0" i="0" u="none" strike="noStrike" cap="none" normalizeH="0" baseline="0" dirty="0">
                <a:ln>
                  <a:noFill/>
                </a:ln>
                <a:solidFill>
                  <a:srgbClr val="292929"/>
                </a:solidFill>
                <a:effectLst/>
                <a:latin typeface="source-code-pro"/>
              </a:rPr>
              <a:t>fashion</a:t>
            </a:r>
            <a:r>
              <a:rPr kumimoji="0" lang="en-US" altLang="en-US" b="0" i="0" u="none" strike="noStrike" cap="none" normalizeH="0" baseline="0" dirty="0">
                <a:ln>
                  <a:noFill/>
                </a:ln>
                <a:solidFill>
                  <a:srgbClr val="292929"/>
                </a:solidFill>
                <a:effectLst/>
                <a:latin typeface="source-serif-pro"/>
              </a:rPr>
              <a:t>. But, if we consider the standalone probability values for P(</a:t>
            </a:r>
            <a:r>
              <a:rPr kumimoji="0" lang="en-US" altLang="en-US" b="0" i="0" u="none" strike="noStrike" cap="none" normalizeH="0" baseline="0" dirty="0" err="1">
                <a:ln>
                  <a:noFill/>
                </a:ln>
                <a:solidFill>
                  <a:srgbClr val="292929"/>
                </a:solidFill>
                <a:effectLst/>
                <a:latin typeface="source-serif-pro"/>
              </a:rPr>
              <a:t>fashion|ice</a:t>
            </a:r>
            <a:r>
              <a:rPr kumimoji="0" lang="en-US" altLang="en-US" b="0" i="0" u="none" strike="noStrike" cap="none" normalizeH="0" baseline="0" dirty="0">
                <a:ln>
                  <a:noFill/>
                </a:ln>
                <a:solidFill>
                  <a:srgbClr val="292929"/>
                </a:solidFill>
                <a:effectLst/>
                <a:latin typeface="source-serif-pro"/>
              </a:rPr>
              <a:t>) or P(</a:t>
            </a:r>
            <a:r>
              <a:rPr kumimoji="0" lang="en-US" altLang="en-US" b="0" i="0" u="none" strike="noStrike" cap="none" normalizeH="0" baseline="0" dirty="0" err="1">
                <a:ln>
                  <a:noFill/>
                </a:ln>
                <a:solidFill>
                  <a:srgbClr val="292929"/>
                </a:solidFill>
                <a:effectLst/>
                <a:latin typeface="source-serif-pro"/>
              </a:rPr>
              <a:t>fashion|steam</a:t>
            </a:r>
            <a:r>
              <a:rPr kumimoji="0" lang="en-US" altLang="en-US" b="0" i="0" u="none" strike="noStrike" cap="none" normalizeH="0" baseline="0" dirty="0">
                <a:ln>
                  <a:noFill/>
                </a:ln>
                <a:solidFill>
                  <a:srgbClr val="292929"/>
                </a:solidFill>
                <a:effectLst/>
                <a:latin typeface="source-serif-pro"/>
              </a:rPr>
              <a:t>), it will not help us to infer the lack of relationship.</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1081409"/>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3931</TotalTime>
  <Words>3888</Words>
  <Application>Microsoft Office PowerPoint</Application>
  <PresentationFormat>Widescreen</PresentationFormat>
  <Paragraphs>517</Paragraphs>
  <Slides>41</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41</vt:i4>
      </vt:variant>
    </vt:vector>
  </HeadingPairs>
  <TitlesOfParts>
    <vt:vector size="58" baseType="lpstr">
      <vt:lpstr>等线</vt:lpstr>
      <vt:lpstr>Abadi</vt:lpstr>
      <vt:lpstr>Arial</vt:lpstr>
      <vt:lpstr>Calibri</vt:lpstr>
      <vt:lpstr>Consolas</vt:lpstr>
      <vt:lpstr>Inter</vt:lpstr>
      <vt:lpstr>Lato</vt:lpstr>
      <vt:lpstr>open sans</vt:lpstr>
      <vt:lpstr>Posterama</vt:lpstr>
      <vt:lpstr>Posterama Text Black</vt:lpstr>
      <vt:lpstr>Posterama Text SemiBold</vt:lpstr>
      <vt:lpstr>sohne</vt:lpstr>
      <vt:lpstr>source-code-pro</vt:lpstr>
      <vt:lpstr>source-serif-pro</vt:lpstr>
      <vt:lpstr>Times New Roman</vt:lpstr>
      <vt:lpstr>urw-din</vt:lpstr>
      <vt:lpstr>Office 主题​​</vt:lpstr>
      <vt:lpstr>Comparative study of machine learning and deep learning algorithms along with BERT on the Movie review dataset</vt:lpstr>
      <vt:lpstr>Agenda</vt:lpstr>
      <vt:lpstr>Introduction</vt:lpstr>
      <vt:lpstr>Primary goals</vt:lpstr>
      <vt:lpstr>General process:</vt:lpstr>
      <vt:lpstr>Preprocessing:</vt:lpstr>
      <vt:lpstr>What Are Word Embeddings? </vt:lpstr>
      <vt:lpstr>CountVectorizer to extracting features from the text:</vt:lpstr>
      <vt:lpstr>GloVe — Global Vectors for Word Representation </vt:lpstr>
      <vt:lpstr>Co-occurrence matrix used in GloVe</vt:lpstr>
      <vt:lpstr>GloVe — Global Vectors for Word Representation</vt:lpstr>
      <vt:lpstr>Algorithm for word embedding using GloVe</vt:lpstr>
      <vt:lpstr>Work Analysis:</vt:lpstr>
      <vt:lpstr>Work Analysis:</vt:lpstr>
      <vt:lpstr>1: Optimization of sentiment analysis using machine learning classifiers:</vt:lpstr>
      <vt:lpstr>1: Optimization of sentiment analysis using machine learning classifiers:</vt:lpstr>
      <vt:lpstr>1: Optimization of sentiment analysis using machine learning classifiers:</vt:lpstr>
      <vt:lpstr>3: Thumbs up? Sentiment Classification using Machine Learning Techniques :</vt:lpstr>
      <vt:lpstr>3: Thumbs up? Sentiment Classification using Machine Learning Techniques :</vt:lpstr>
      <vt:lpstr>3: Thumbs up? Sentiment Classification using Machine Learning Techniques :</vt:lpstr>
      <vt:lpstr>4: Sentiment Analysis of Movie Reviews using Machine Learning Techniques :   </vt:lpstr>
      <vt:lpstr>4: Sentiment Analysis of Movie Reviews using Machine Learning Techniques :   </vt:lpstr>
      <vt:lpstr>5: Application of Machine Learning Techniques to Sentiment Analysis :   </vt:lpstr>
      <vt:lpstr>6:Attention-Based CNN and Bi-LSTM Model Based on TF-IDF and GloVe Word Embedding for Sentiment Analysis :   </vt:lpstr>
      <vt:lpstr>Summary of the research papers</vt:lpstr>
      <vt:lpstr>Summary of the research papers</vt:lpstr>
      <vt:lpstr>The implementation we have done …….</vt:lpstr>
      <vt:lpstr>Our implementation process:   </vt:lpstr>
      <vt:lpstr>Our implementation process:   </vt:lpstr>
      <vt:lpstr>LSTM</vt:lpstr>
      <vt:lpstr>Why LSTM ?</vt:lpstr>
      <vt:lpstr>BERT(Bidirectional Encoder Representation from Trans-formers): </vt:lpstr>
      <vt:lpstr>BERT(Bidirectional Encoder Representation from Trans-formers):</vt:lpstr>
      <vt:lpstr>Accuracy :   </vt:lpstr>
      <vt:lpstr>Accuracy :   </vt:lpstr>
      <vt:lpstr>Accuracy :   </vt:lpstr>
      <vt:lpstr>Accuracy :   </vt:lpstr>
      <vt:lpstr>Comparison</vt:lpstr>
      <vt:lpstr>Comparison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machine learning classifiers</dc:title>
  <dc:creator>SATYAJIT DEBNATH</dc:creator>
  <cp:lastModifiedBy>USER</cp:lastModifiedBy>
  <cp:revision>30</cp:revision>
  <dcterms:created xsi:type="dcterms:W3CDTF">2023-03-29T04:42:36Z</dcterms:created>
  <dcterms:modified xsi:type="dcterms:W3CDTF">2023-05-27T09:20:38Z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